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 id="2147483980" r:id="rId9"/>
    <p:sldMasterId id="2147484003" r:id="rId10"/>
    <p:sldMasterId id="2147484022" r:id="rId11"/>
  </p:sldMasterIdLst>
  <p:notesMasterIdLst>
    <p:notesMasterId r:id="rId41"/>
  </p:notesMasterIdLst>
  <p:handoutMasterIdLst>
    <p:handoutMasterId r:id="rId42"/>
  </p:handoutMasterIdLst>
  <p:sldIdLst>
    <p:sldId id="256" r:id="rId12"/>
    <p:sldId id="585" r:id="rId13"/>
    <p:sldId id="558" r:id="rId14"/>
    <p:sldId id="587" r:id="rId15"/>
    <p:sldId id="588" r:id="rId16"/>
    <p:sldId id="639" r:id="rId17"/>
    <p:sldId id="589" r:id="rId18"/>
    <p:sldId id="590" r:id="rId19"/>
    <p:sldId id="633" r:id="rId20"/>
    <p:sldId id="550" r:id="rId21"/>
    <p:sldId id="627" r:id="rId22"/>
    <p:sldId id="628" r:id="rId23"/>
    <p:sldId id="629" r:id="rId24"/>
    <p:sldId id="630" r:id="rId25"/>
    <p:sldId id="282" r:id="rId26"/>
    <p:sldId id="631" r:id="rId27"/>
    <p:sldId id="604" r:id="rId28"/>
    <p:sldId id="605" r:id="rId29"/>
    <p:sldId id="608" r:id="rId30"/>
    <p:sldId id="583" r:id="rId31"/>
    <p:sldId id="617" r:id="rId32"/>
    <p:sldId id="612" r:id="rId33"/>
    <p:sldId id="618" r:id="rId34"/>
    <p:sldId id="640" r:id="rId35"/>
    <p:sldId id="641" r:id="rId36"/>
    <p:sldId id="619" r:id="rId37"/>
    <p:sldId id="621" r:id="rId38"/>
    <p:sldId id="638" r:id="rId39"/>
    <p:sldId id="531" r:id="rId40"/>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6DCFF6"/>
    <a:srgbClr val="6C841F"/>
    <a:srgbClr val="8197A6"/>
    <a:srgbClr val="F1666A"/>
    <a:srgbClr val="D9D9D9"/>
    <a:srgbClr val="053249"/>
    <a:srgbClr val="003249"/>
    <a:srgbClr val="335E6F"/>
    <a:srgbClr val="00619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65219-B619-492B-808D-170F4D1AB026}" v="171" dt="2024-10-12T13:45:56.475"/>
    <p1510:client id="{856B842B-A131-4CDB-A63A-649E96432A1E}" v="2" dt="2024-10-12T13:54:10.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49" autoAdjust="0"/>
  </p:normalViewPr>
  <p:slideViewPr>
    <p:cSldViewPr snapToGrid="0">
      <p:cViewPr>
        <p:scale>
          <a:sx n="50" d="100"/>
          <a:sy n="50" d="100"/>
        </p:scale>
        <p:origin x="1276" y="468"/>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45" Type="http://schemas.openxmlformats.org/officeDocument/2006/relationships/theme" Target="theme/theme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10/21/2024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29</a:t>
            </a:fld>
            <a:endParaRPr lang="en-US" dirty="0"/>
          </a:p>
        </p:txBody>
      </p:sp>
    </p:spTree>
    <p:extLst>
      <p:ext uri="{BB962C8B-B14F-4D97-AF65-F5344CB8AC3E}">
        <p14:creationId xmlns:p14="http://schemas.microsoft.com/office/powerpoint/2010/main" val="29115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Research Clusters:</a:t>
            </a:r>
          </a:p>
          <a:p>
            <a:pPr marL="285750" indent="-285750">
              <a:buFont typeface="Arial" panose="020B0604020202020204" pitchFamily="34" charset="0"/>
              <a:buChar char="•"/>
            </a:pPr>
            <a:r>
              <a:rPr lang="en-GB" dirty="0">
                <a:solidFill>
                  <a:schemeClr val="bg1"/>
                </a:solidFill>
              </a:rPr>
              <a:t>Space Cluster</a:t>
            </a:r>
          </a:p>
          <a:p>
            <a:pPr marL="285750" indent="-285750">
              <a:buFont typeface="Arial" panose="020B0604020202020204" pitchFamily="34" charset="0"/>
              <a:buChar char="•"/>
            </a:pPr>
            <a:r>
              <a:rPr lang="en-GB" dirty="0">
                <a:solidFill>
                  <a:schemeClr val="bg1"/>
                </a:solidFill>
              </a:rPr>
              <a:t>Quantum Cluster</a:t>
            </a:r>
          </a:p>
          <a:p>
            <a:pPr marL="285750" indent="-285750">
              <a:buFont typeface="Arial" panose="020B0604020202020204" pitchFamily="34" charset="0"/>
              <a:buChar char="•"/>
            </a:pPr>
            <a:r>
              <a:rPr lang="en-GB" dirty="0">
                <a:solidFill>
                  <a:schemeClr val="bg1"/>
                </a:solidFill>
              </a:rPr>
              <a:t>Energy Tech Cluster</a:t>
            </a:r>
          </a:p>
          <a:p>
            <a:pPr marL="285750" indent="-285750">
              <a:buFont typeface="Arial" panose="020B0604020202020204" pitchFamily="34" charset="0"/>
              <a:buChar char="•"/>
            </a:pPr>
            <a:r>
              <a:rPr lang="en-GB" dirty="0">
                <a:solidFill>
                  <a:schemeClr val="bg1"/>
                </a:solidFill>
              </a:rPr>
              <a:t>Health Tech Cluster</a:t>
            </a:r>
          </a:p>
          <a:p>
            <a:endParaRPr lang="en-GB" sz="1600" dirty="0">
              <a:solidFill>
                <a:schemeClr val="bg1"/>
              </a:solidFill>
            </a:endParaRPr>
          </a:p>
          <a:p>
            <a:r>
              <a:rPr lang="en-GB" dirty="0">
                <a:solidFill>
                  <a:schemeClr val="bg1"/>
                </a:solidFill>
              </a:rPr>
              <a:t>High-Tech Commercialisation Ecosystem</a:t>
            </a:r>
          </a:p>
          <a:p>
            <a:pPr marL="342900" indent="-342900">
              <a:buFont typeface="Arial" panose="020B0604020202020204" pitchFamily="34" charset="0"/>
              <a:buChar char="•"/>
            </a:pPr>
            <a:r>
              <a:rPr lang="en-GB" dirty="0">
                <a:solidFill>
                  <a:schemeClr val="bg1"/>
                </a:solidFill>
              </a:rPr>
              <a:t>200 Organisations (600 in 10 years)</a:t>
            </a:r>
          </a:p>
          <a:p>
            <a:pPr marL="342900" indent="-342900">
              <a:buFont typeface="Arial" panose="020B0604020202020204" pitchFamily="34" charset="0"/>
              <a:buChar char="•"/>
            </a:pPr>
            <a:r>
              <a:rPr lang="en-GB" dirty="0">
                <a:solidFill>
                  <a:schemeClr val="bg1"/>
                </a:solidFill>
              </a:rPr>
              <a:t>120 Start-ups &amp; Scale-ups</a:t>
            </a:r>
          </a:p>
          <a:p>
            <a:pPr marL="342900" indent="-342900">
              <a:buFont typeface="Arial" panose="020B0604020202020204" pitchFamily="34" charset="0"/>
              <a:buChar char="•"/>
            </a:pPr>
            <a:r>
              <a:rPr lang="en-GB" dirty="0">
                <a:solidFill>
                  <a:schemeClr val="bg1"/>
                </a:solidFill>
              </a:rPr>
              <a:t>Business Incubators</a:t>
            </a:r>
          </a:p>
          <a:p>
            <a:pPr marL="342900" indent="-342900">
              <a:buFont typeface="Arial" panose="020B0604020202020204" pitchFamily="34" charset="0"/>
              <a:buChar char="•"/>
            </a:pPr>
            <a:endParaRPr lang="en-GB" sz="1600" dirty="0">
              <a:solidFill>
                <a:schemeClr val="bg1"/>
              </a:solidFill>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91524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Not printed and flex – examples: Pragmatic, </a:t>
            </a:r>
            <a:r>
              <a:rPr lang="en-GB" dirty="0" err="1"/>
              <a:t>Trackwise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420769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none" dirty="0">
              <a:solidFill>
                <a:schemeClr val="accent6">
                  <a:lumMod val="10000"/>
                </a:schemeClr>
              </a:solidFill>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a:p>
        </p:txBody>
      </p:sp>
    </p:spTree>
    <p:extLst>
      <p:ext uri="{BB962C8B-B14F-4D97-AF65-F5344CB8AC3E}">
        <p14:creationId xmlns:p14="http://schemas.microsoft.com/office/powerpoint/2010/main" val="368958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GB" u="none" dirty="0">
              <a:solidFill>
                <a:schemeClr val="accent6">
                  <a:lumMod val="10000"/>
                </a:schemeClr>
              </a:solidFill>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207568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base" latinLnBrk="0" hangingPunct="1">
              <a:lnSpc>
                <a:spcPct val="2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Methods of </a:t>
            </a:r>
            <a:r>
              <a:rPr kumimoji="0" lang="en-GB" sz="1600" b="1" i="0" u="none" strike="noStrike" kern="1200" cap="none" spc="0" normalizeH="0" baseline="0" noProof="0" dirty="0">
                <a:ln>
                  <a:noFill/>
                </a:ln>
                <a:solidFill>
                  <a:srgbClr val="003249"/>
                </a:solidFill>
                <a:effectLst/>
                <a:uLnTx/>
                <a:uFillTx/>
                <a:latin typeface="Arial" panose="020B0604020202020204"/>
                <a:ea typeface="+mn-ea"/>
                <a:cs typeface="+mn-cs"/>
              </a:rPr>
              <a:t>Advanced Manufacturing of electronics </a:t>
            </a: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stand out as a </a:t>
            </a:r>
            <a:r>
              <a:rPr kumimoji="0" lang="en-GB" sz="1600" b="1" i="0" u="none" strike="noStrike" kern="1200" cap="none" spc="0" normalizeH="0" baseline="0" noProof="0" dirty="0">
                <a:ln>
                  <a:noFill/>
                </a:ln>
                <a:solidFill>
                  <a:srgbClr val="003249"/>
                </a:solidFill>
                <a:effectLst/>
                <a:uLnTx/>
                <a:uFillTx/>
                <a:latin typeface="Arial" panose="020B0604020202020204"/>
                <a:ea typeface="+mn-ea"/>
                <a:cs typeface="+mn-cs"/>
              </a:rPr>
              <a:t>game-changing technology </a:t>
            </a: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that can potentially </a:t>
            </a:r>
            <a:r>
              <a:rPr kumimoji="0" lang="en-GB" sz="1600" b="1" i="0" u="none" strike="noStrike" kern="1200" cap="none" spc="0" normalizeH="0" baseline="0" noProof="0" dirty="0">
                <a:ln>
                  <a:noFill/>
                </a:ln>
                <a:solidFill>
                  <a:srgbClr val="003249"/>
                </a:solidFill>
                <a:effectLst/>
                <a:uLnTx/>
                <a:uFillTx/>
                <a:latin typeface="Arial" panose="020B0604020202020204"/>
                <a:ea typeface="+mn-ea"/>
                <a:cs typeface="+mn-cs"/>
              </a:rPr>
              <a:t>revolutionize the development of space technologies </a:t>
            </a: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and</a:t>
            </a: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help achieve the </a:t>
            </a:r>
            <a:r>
              <a:rPr kumimoji="0" lang="en-GB" sz="1600" b="1" i="0" u="none" strike="noStrike" kern="1200" cap="none" spc="0" normalizeH="0" baseline="0" noProof="0" dirty="0">
                <a:ln>
                  <a:noFill/>
                </a:ln>
                <a:solidFill>
                  <a:srgbClr val="003249"/>
                </a:solidFill>
                <a:effectLst/>
                <a:uLnTx/>
                <a:uFillTx/>
                <a:latin typeface="Arial" panose="020B0604020202020204"/>
                <a:ea typeface="+mn-ea"/>
                <a:cs typeface="+mn-cs"/>
              </a:rPr>
              <a:t>Agenda’s targets</a:t>
            </a:r>
            <a:r>
              <a:rPr kumimoji="0" lang="en-GB" sz="1600" b="0" i="0" u="none" strike="noStrike" kern="1200" cap="none" spc="0" normalizeH="0" baseline="0" noProof="0" dirty="0">
                <a:ln>
                  <a:noFill/>
                </a:ln>
                <a:solidFill>
                  <a:srgbClr val="003249"/>
                </a:solidFill>
                <a:effectLst/>
                <a:uLnTx/>
                <a:uFillTx/>
                <a:latin typeface="Arial" panose="020B0604020202020204"/>
                <a:ea typeface="+mn-ea"/>
                <a:cs typeface="+mn-cs"/>
              </a:rPr>
              <a:t>. </a:t>
            </a:r>
          </a:p>
          <a:p>
            <a:endParaRPr lang="en-GB" dirty="0"/>
          </a:p>
          <a:p>
            <a:r>
              <a:rPr lang="en-GB" dirty="0"/>
              <a:t>ESA Technology Strategy – Telecom technology needs identified include </a:t>
            </a:r>
            <a:r>
              <a:rPr lang="en-GB" b="1" dirty="0"/>
              <a:t>stowable and deployable antennas; flexible solar arrays, deployable radiators, lightweight harnesses</a:t>
            </a:r>
            <a:r>
              <a:rPr lang="en-GB" b="0" dirty="0"/>
              <a:t>; in the smart design and manufacturing: </a:t>
            </a:r>
            <a:r>
              <a:rPr lang="en-GB" b="1" dirty="0"/>
              <a:t>function tailored materials, embedded sensors, additive manufacturing</a:t>
            </a:r>
            <a:r>
              <a:rPr lang="en-GB" b="0" dirty="0"/>
              <a:t>. Overall, </a:t>
            </a:r>
            <a:r>
              <a:rPr lang="en-GB" b="1" dirty="0"/>
              <a:t>low cost and short time to market.</a:t>
            </a:r>
          </a:p>
          <a:p>
            <a:endParaRPr lang="en-GB" b="1"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15</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864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Arial" panose="020B0604020202020204" pitchFamily="34" charset="0"/>
              </a:rPr>
              <a:t>The extensive use of electronics throughout the modern world has showcased the need to decarbonise the electronics industry. It is important to apply green production processes and innovations. </a:t>
            </a:r>
            <a:r>
              <a:rPr lang="en-GB" b="1" i="0" dirty="0">
                <a:solidFill>
                  <a:srgbClr val="333333"/>
                </a:solidFill>
                <a:effectLst/>
                <a:latin typeface="Arial" panose="020B0604020202020204" pitchFamily="34" charset="0"/>
              </a:rPr>
              <a:t>The EU-funded REFORM project will help achieve this goal by addressing the whole electronics supply chain and reforming it to meet current green needs. </a:t>
            </a:r>
            <a:r>
              <a:rPr lang="en-GB" b="0" i="0" dirty="0">
                <a:solidFill>
                  <a:srgbClr val="333333"/>
                </a:solidFill>
                <a:effectLst/>
                <a:latin typeface="Arial" panose="020B0604020202020204" pitchFamily="34" charset="0"/>
              </a:rPr>
              <a:t>The project will further develop environmentally benign electronic building blocks, utilising green materials that help reduce environmental strain, for use in electronics systems and methods for their efficient recovery and efficiency. Finally, REFORM will collaborate with stakeholders, academics and associations related to the industry to increase the efficiency and reach of the project.</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187225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370725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21</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11991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9"/>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5"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6"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6" y="2011306"/>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9"/>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6"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6"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6" y="4406776"/>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97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1"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9"/>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3" y="5406992"/>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11"/>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60"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4"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6" y="2011306"/>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9"/>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6"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6"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6" y="4406776"/>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9"/>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5"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1625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1"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517192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4"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3669976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2694499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931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3"/>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4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5"/>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40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894805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260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210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5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6"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584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542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701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841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177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6" y="2011306"/>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9"/>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6"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6"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6" y="4406776"/>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6" indent="0">
              <a:buNone/>
              <a:defRPr sz="1447" b="1"/>
            </a:lvl2pPr>
            <a:lvl3pPr marL="661472" indent="0">
              <a:buNone/>
              <a:defRPr sz="1302" b="1"/>
            </a:lvl3pPr>
            <a:lvl4pPr marL="992208" indent="0">
              <a:buNone/>
              <a:defRPr sz="1157" b="1"/>
            </a:lvl4pPr>
            <a:lvl5pPr marL="1322944" indent="0">
              <a:buNone/>
              <a:defRPr sz="1157" b="1"/>
            </a:lvl5pPr>
            <a:lvl6pPr marL="1653680" indent="0">
              <a:buNone/>
              <a:defRPr sz="1157" b="1"/>
            </a:lvl6pPr>
            <a:lvl7pPr marL="1984416" indent="0">
              <a:buNone/>
              <a:defRPr sz="1157" b="1"/>
            </a:lvl7pPr>
            <a:lvl8pPr marL="2315152" indent="0">
              <a:buNone/>
              <a:defRPr sz="1157" b="1"/>
            </a:lvl8pPr>
            <a:lvl9pPr marL="2645889"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3610486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2084"/>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385882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933493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3818841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3216286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266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3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11986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069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838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98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3"/>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848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688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059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426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041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1054466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481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168694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050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17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5"/>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709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1784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655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370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869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932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790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302040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9.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4.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image" Target="../media/image4.emf"/><Relationship Id="rId5" Type="http://schemas.openxmlformats.org/officeDocument/2006/relationships/image" Target="../media/image12.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5.xml"/><Relationship Id="rId3" Type="http://schemas.openxmlformats.org/officeDocument/2006/relationships/slideLayout" Target="../slideLayouts/slideLayout34.xml"/><Relationship Id="rId21" Type="http://schemas.openxmlformats.org/officeDocument/2006/relationships/image" Target="../media/image3.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2.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4.emf"/><Relationship Id="rId10" Type="http://schemas.openxmlformats.org/officeDocument/2006/relationships/slideLayout" Target="../slideLayouts/slideLayout58.xml"/><Relationship Id="rId19"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4002"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2" algn="l" rtl="0" eaLnBrk="1" fontAlgn="base" hangingPunct="1">
        <a:spcBef>
          <a:spcPct val="0"/>
        </a:spcBef>
        <a:spcAft>
          <a:spcPct val="0"/>
        </a:spcAft>
        <a:defRPr sz="2122" b="1">
          <a:solidFill>
            <a:schemeClr val="bg1"/>
          </a:solidFill>
          <a:latin typeface="Verdana" pitchFamily="34" charset="0"/>
        </a:defRPr>
      </a:lvl6pPr>
      <a:lvl7pPr marL="882024" algn="l" rtl="0" eaLnBrk="1" fontAlgn="base" hangingPunct="1">
        <a:spcBef>
          <a:spcPct val="0"/>
        </a:spcBef>
        <a:spcAft>
          <a:spcPct val="0"/>
        </a:spcAft>
        <a:defRPr sz="2122" b="1">
          <a:solidFill>
            <a:schemeClr val="bg1"/>
          </a:solidFill>
          <a:latin typeface="Verdana" pitchFamily="34" charset="0"/>
        </a:defRPr>
      </a:lvl7pPr>
      <a:lvl8pPr marL="1323036" algn="l" rtl="0" eaLnBrk="1" fontAlgn="base" hangingPunct="1">
        <a:spcBef>
          <a:spcPct val="0"/>
        </a:spcBef>
        <a:spcAft>
          <a:spcPct val="0"/>
        </a:spcAft>
        <a:defRPr sz="2122" b="1">
          <a:solidFill>
            <a:schemeClr val="bg1"/>
          </a:solidFill>
          <a:latin typeface="Verdana" pitchFamily="34" charset="0"/>
        </a:defRPr>
      </a:lvl8pPr>
      <a:lvl9pPr marL="1764047"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02"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42"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590"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24" rtl="0" eaLnBrk="1" latinLnBrk="0" hangingPunct="1">
        <a:defRPr sz="1736" kern="1200">
          <a:solidFill>
            <a:schemeClr val="tx1"/>
          </a:solidFill>
          <a:latin typeface="+mn-lt"/>
          <a:ea typeface="+mn-ea"/>
          <a:cs typeface="+mn-cs"/>
        </a:defRPr>
      </a:lvl1pPr>
      <a:lvl2pPr marL="441012" algn="l" defTabSz="882024" rtl="0" eaLnBrk="1" latinLnBrk="0" hangingPunct="1">
        <a:defRPr sz="1736" kern="1200">
          <a:solidFill>
            <a:schemeClr val="tx1"/>
          </a:solidFill>
          <a:latin typeface="+mn-lt"/>
          <a:ea typeface="+mn-ea"/>
          <a:cs typeface="+mn-cs"/>
        </a:defRPr>
      </a:lvl2pPr>
      <a:lvl3pPr marL="882024" algn="l" defTabSz="882024" rtl="0" eaLnBrk="1" latinLnBrk="0" hangingPunct="1">
        <a:defRPr sz="1736" kern="1200">
          <a:solidFill>
            <a:schemeClr val="tx1"/>
          </a:solidFill>
          <a:latin typeface="+mn-lt"/>
          <a:ea typeface="+mn-ea"/>
          <a:cs typeface="+mn-cs"/>
        </a:defRPr>
      </a:lvl3pPr>
      <a:lvl4pPr marL="1323036" algn="l" defTabSz="882024" rtl="0" eaLnBrk="1" latinLnBrk="0" hangingPunct="1">
        <a:defRPr sz="1736" kern="1200">
          <a:solidFill>
            <a:schemeClr val="tx1"/>
          </a:solidFill>
          <a:latin typeface="+mn-lt"/>
          <a:ea typeface="+mn-ea"/>
          <a:cs typeface="+mn-cs"/>
        </a:defRPr>
      </a:lvl4pPr>
      <a:lvl5pPr marL="1764047" algn="l" defTabSz="882024" rtl="0" eaLnBrk="1" latinLnBrk="0" hangingPunct="1">
        <a:defRPr sz="1736" kern="1200">
          <a:solidFill>
            <a:schemeClr val="tx1"/>
          </a:solidFill>
          <a:latin typeface="+mn-lt"/>
          <a:ea typeface="+mn-ea"/>
          <a:cs typeface="+mn-cs"/>
        </a:defRPr>
      </a:lvl5pPr>
      <a:lvl6pPr marL="2205060" algn="l" defTabSz="882024" rtl="0" eaLnBrk="1" latinLnBrk="0" hangingPunct="1">
        <a:defRPr sz="1736" kern="1200">
          <a:solidFill>
            <a:schemeClr val="tx1"/>
          </a:solidFill>
          <a:latin typeface="+mn-lt"/>
          <a:ea typeface="+mn-ea"/>
          <a:cs typeface="+mn-cs"/>
        </a:defRPr>
      </a:lvl6pPr>
      <a:lvl7pPr marL="2646072" algn="l" defTabSz="882024" rtl="0" eaLnBrk="1" latinLnBrk="0" hangingPunct="1">
        <a:defRPr sz="1736" kern="1200">
          <a:solidFill>
            <a:schemeClr val="tx1"/>
          </a:solidFill>
          <a:latin typeface="+mn-lt"/>
          <a:ea typeface="+mn-ea"/>
          <a:cs typeface="+mn-cs"/>
        </a:defRPr>
      </a:lvl7pPr>
      <a:lvl8pPr marL="3087084" algn="l" defTabSz="882024" rtl="0" eaLnBrk="1" latinLnBrk="0" hangingPunct="1">
        <a:defRPr sz="1736" kern="1200">
          <a:solidFill>
            <a:schemeClr val="tx1"/>
          </a:solidFill>
          <a:latin typeface="+mn-lt"/>
          <a:ea typeface="+mn-ea"/>
          <a:cs typeface="+mn-cs"/>
        </a:defRPr>
      </a:lvl8pPr>
      <a:lvl9pPr marL="3528095" algn="l" defTabSz="882024"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2" algn="l" rtl="0" fontAlgn="base">
        <a:spcBef>
          <a:spcPct val="0"/>
        </a:spcBef>
        <a:spcAft>
          <a:spcPct val="0"/>
        </a:spcAft>
        <a:defRPr sz="2122" b="1">
          <a:solidFill>
            <a:schemeClr val="bg1"/>
          </a:solidFill>
          <a:latin typeface="Verdana" pitchFamily="34" charset="0"/>
        </a:defRPr>
      </a:lvl6pPr>
      <a:lvl7pPr marL="882024" algn="l" rtl="0" fontAlgn="base">
        <a:spcBef>
          <a:spcPct val="0"/>
        </a:spcBef>
        <a:spcAft>
          <a:spcPct val="0"/>
        </a:spcAft>
        <a:defRPr sz="2122" b="1">
          <a:solidFill>
            <a:schemeClr val="bg1"/>
          </a:solidFill>
          <a:latin typeface="Verdana" pitchFamily="34" charset="0"/>
        </a:defRPr>
      </a:lvl7pPr>
      <a:lvl8pPr marL="1323036" algn="l" rtl="0" fontAlgn="base">
        <a:spcBef>
          <a:spcPct val="0"/>
        </a:spcBef>
        <a:spcAft>
          <a:spcPct val="0"/>
        </a:spcAft>
        <a:defRPr sz="2122" b="1">
          <a:solidFill>
            <a:schemeClr val="bg1"/>
          </a:solidFill>
          <a:latin typeface="Verdana" pitchFamily="34" charset="0"/>
        </a:defRPr>
      </a:lvl8pPr>
      <a:lvl9pPr marL="1764047"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0"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6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02"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42"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590"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24" rtl="0" eaLnBrk="1" latinLnBrk="0" hangingPunct="1">
        <a:defRPr sz="1736" kern="1200">
          <a:solidFill>
            <a:schemeClr val="tx1"/>
          </a:solidFill>
          <a:latin typeface="+mn-lt"/>
          <a:ea typeface="+mn-ea"/>
          <a:cs typeface="+mn-cs"/>
        </a:defRPr>
      </a:lvl1pPr>
      <a:lvl2pPr marL="441012" algn="l" defTabSz="882024" rtl="0" eaLnBrk="1" latinLnBrk="0" hangingPunct="1">
        <a:defRPr sz="1736" kern="1200">
          <a:solidFill>
            <a:schemeClr val="tx1"/>
          </a:solidFill>
          <a:latin typeface="+mn-lt"/>
          <a:ea typeface="+mn-ea"/>
          <a:cs typeface="+mn-cs"/>
        </a:defRPr>
      </a:lvl2pPr>
      <a:lvl3pPr marL="882024" algn="l" defTabSz="882024" rtl="0" eaLnBrk="1" latinLnBrk="0" hangingPunct="1">
        <a:defRPr sz="1736" kern="1200">
          <a:solidFill>
            <a:schemeClr val="tx1"/>
          </a:solidFill>
          <a:latin typeface="+mn-lt"/>
          <a:ea typeface="+mn-ea"/>
          <a:cs typeface="+mn-cs"/>
        </a:defRPr>
      </a:lvl3pPr>
      <a:lvl4pPr marL="1323036" algn="l" defTabSz="882024" rtl="0" eaLnBrk="1" latinLnBrk="0" hangingPunct="1">
        <a:defRPr sz="1736" kern="1200">
          <a:solidFill>
            <a:schemeClr val="tx1"/>
          </a:solidFill>
          <a:latin typeface="+mn-lt"/>
          <a:ea typeface="+mn-ea"/>
          <a:cs typeface="+mn-cs"/>
        </a:defRPr>
      </a:lvl4pPr>
      <a:lvl5pPr marL="1764047" algn="l" defTabSz="882024" rtl="0" eaLnBrk="1" latinLnBrk="0" hangingPunct="1">
        <a:defRPr sz="1736" kern="1200">
          <a:solidFill>
            <a:schemeClr val="tx1"/>
          </a:solidFill>
          <a:latin typeface="+mn-lt"/>
          <a:ea typeface="+mn-ea"/>
          <a:cs typeface="+mn-cs"/>
        </a:defRPr>
      </a:lvl5pPr>
      <a:lvl6pPr marL="2205060" algn="l" defTabSz="882024" rtl="0" eaLnBrk="1" latinLnBrk="0" hangingPunct="1">
        <a:defRPr sz="1736" kern="1200">
          <a:solidFill>
            <a:schemeClr val="tx1"/>
          </a:solidFill>
          <a:latin typeface="+mn-lt"/>
          <a:ea typeface="+mn-ea"/>
          <a:cs typeface="+mn-cs"/>
        </a:defRPr>
      </a:lvl6pPr>
      <a:lvl7pPr marL="2646072" algn="l" defTabSz="882024" rtl="0" eaLnBrk="1" latinLnBrk="0" hangingPunct="1">
        <a:defRPr sz="1736" kern="1200">
          <a:solidFill>
            <a:schemeClr val="tx1"/>
          </a:solidFill>
          <a:latin typeface="+mn-lt"/>
          <a:ea typeface="+mn-ea"/>
          <a:cs typeface="+mn-cs"/>
        </a:defRPr>
      </a:lvl7pPr>
      <a:lvl8pPr marL="3087084" algn="l" defTabSz="882024" rtl="0" eaLnBrk="1" latinLnBrk="0" hangingPunct="1">
        <a:defRPr sz="1736" kern="1200">
          <a:solidFill>
            <a:schemeClr val="tx1"/>
          </a:solidFill>
          <a:latin typeface="+mn-lt"/>
          <a:ea typeface="+mn-ea"/>
          <a:cs typeface="+mn-cs"/>
        </a:defRPr>
      </a:lvl8pPr>
      <a:lvl9pPr marL="3528095" algn="l" defTabSz="882024"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2" algn="l" rtl="0" fontAlgn="base">
        <a:spcBef>
          <a:spcPct val="0"/>
        </a:spcBef>
        <a:spcAft>
          <a:spcPct val="0"/>
        </a:spcAft>
        <a:defRPr sz="2122" b="1">
          <a:solidFill>
            <a:schemeClr val="bg1"/>
          </a:solidFill>
          <a:latin typeface="Verdana" pitchFamily="34" charset="0"/>
        </a:defRPr>
      </a:lvl6pPr>
      <a:lvl7pPr marL="882024" algn="l" rtl="0" fontAlgn="base">
        <a:spcBef>
          <a:spcPct val="0"/>
        </a:spcBef>
        <a:spcAft>
          <a:spcPct val="0"/>
        </a:spcAft>
        <a:defRPr sz="2122" b="1">
          <a:solidFill>
            <a:schemeClr val="bg1"/>
          </a:solidFill>
          <a:latin typeface="Verdana" pitchFamily="34" charset="0"/>
        </a:defRPr>
      </a:lvl7pPr>
      <a:lvl8pPr marL="1323036" algn="l" rtl="0" fontAlgn="base">
        <a:spcBef>
          <a:spcPct val="0"/>
        </a:spcBef>
        <a:spcAft>
          <a:spcPct val="0"/>
        </a:spcAft>
        <a:defRPr sz="2122" b="1">
          <a:solidFill>
            <a:schemeClr val="bg1"/>
          </a:solidFill>
          <a:latin typeface="Verdana" pitchFamily="34" charset="0"/>
        </a:defRPr>
      </a:lvl8pPr>
      <a:lvl9pPr marL="1764047"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0"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6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02"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42"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590"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24" rtl="0" eaLnBrk="1" latinLnBrk="0" hangingPunct="1">
        <a:defRPr sz="1736" kern="1200">
          <a:solidFill>
            <a:schemeClr val="tx1"/>
          </a:solidFill>
          <a:latin typeface="+mn-lt"/>
          <a:ea typeface="+mn-ea"/>
          <a:cs typeface="+mn-cs"/>
        </a:defRPr>
      </a:lvl1pPr>
      <a:lvl2pPr marL="441012" algn="l" defTabSz="882024" rtl="0" eaLnBrk="1" latinLnBrk="0" hangingPunct="1">
        <a:defRPr sz="1736" kern="1200">
          <a:solidFill>
            <a:schemeClr val="tx1"/>
          </a:solidFill>
          <a:latin typeface="+mn-lt"/>
          <a:ea typeface="+mn-ea"/>
          <a:cs typeface="+mn-cs"/>
        </a:defRPr>
      </a:lvl2pPr>
      <a:lvl3pPr marL="882024" algn="l" defTabSz="882024" rtl="0" eaLnBrk="1" latinLnBrk="0" hangingPunct="1">
        <a:defRPr sz="1736" kern="1200">
          <a:solidFill>
            <a:schemeClr val="tx1"/>
          </a:solidFill>
          <a:latin typeface="+mn-lt"/>
          <a:ea typeface="+mn-ea"/>
          <a:cs typeface="+mn-cs"/>
        </a:defRPr>
      </a:lvl3pPr>
      <a:lvl4pPr marL="1323036" algn="l" defTabSz="882024" rtl="0" eaLnBrk="1" latinLnBrk="0" hangingPunct="1">
        <a:defRPr sz="1736" kern="1200">
          <a:solidFill>
            <a:schemeClr val="tx1"/>
          </a:solidFill>
          <a:latin typeface="+mn-lt"/>
          <a:ea typeface="+mn-ea"/>
          <a:cs typeface="+mn-cs"/>
        </a:defRPr>
      </a:lvl4pPr>
      <a:lvl5pPr marL="1764047" algn="l" defTabSz="882024" rtl="0" eaLnBrk="1" latinLnBrk="0" hangingPunct="1">
        <a:defRPr sz="1736" kern="1200">
          <a:solidFill>
            <a:schemeClr val="tx1"/>
          </a:solidFill>
          <a:latin typeface="+mn-lt"/>
          <a:ea typeface="+mn-ea"/>
          <a:cs typeface="+mn-cs"/>
        </a:defRPr>
      </a:lvl5pPr>
      <a:lvl6pPr marL="2205060" algn="l" defTabSz="882024" rtl="0" eaLnBrk="1" latinLnBrk="0" hangingPunct="1">
        <a:defRPr sz="1736" kern="1200">
          <a:solidFill>
            <a:schemeClr val="tx1"/>
          </a:solidFill>
          <a:latin typeface="+mn-lt"/>
          <a:ea typeface="+mn-ea"/>
          <a:cs typeface="+mn-cs"/>
        </a:defRPr>
      </a:lvl6pPr>
      <a:lvl7pPr marL="2646072" algn="l" defTabSz="882024" rtl="0" eaLnBrk="1" latinLnBrk="0" hangingPunct="1">
        <a:defRPr sz="1736" kern="1200">
          <a:solidFill>
            <a:schemeClr val="tx1"/>
          </a:solidFill>
          <a:latin typeface="+mn-lt"/>
          <a:ea typeface="+mn-ea"/>
          <a:cs typeface="+mn-cs"/>
        </a:defRPr>
      </a:lvl7pPr>
      <a:lvl8pPr marL="3087084" algn="l" defTabSz="882024" rtl="0" eaLnBrk="1" latinLnBrk="0" hangingPunct="1">
        <a:defRPr sz="1736" kern="1200">
          <a:solidFill>
            <a:schemeClr val="tx1"/>
          </a:solidFill>
          <a:latin typeface="+mn-lt"/>
          <a:ea typeface="+mn-ea"/>
          <a:cs typeface="+mn-cs"/>
        </a:defRPr>
      </a:lvl8pPr>
      <a:lvl9pPr marL="3528095" algn="l" defTabSz="882024"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2" algn="l" rtl="0" fontAlgn="base">
        <a:spcBef>
          <a:spcPct val="0"/>
        </a:spcBef>
        <a:spcAft>
          <a:spcPct val="0"/>
        </a:spcAft>
        <a:defRPr sz="2122" b="1">
          <a:solidFill>
            <a:schemeClr val="bg1"/>
          </a:solidFill>
          <a:latin typeface="Verdana" pitchFamily="34" charset="0"/>
        </a:defRPr>
      </a:lvl6pPr>
      <a:lvl7pPr marL="882024" algn="l" rtl="0" fontAlgn="base">
        <a:spcBef>
          <a:spcPct val="0"/>
        </a:spcBef>
        <a:spcAft>
          <a:spcPct val="0"/>
        </a:spcAft>
        <a:defRPr sz="2122" b="1">
          <a:solidFill>
            <a:schemeClr val="bg1"/>
          </a:solidFill>
          <a:latin typeface="Verdana" pitchFamily="34" charset="0"/>
        </a:defRPr>
      </a:lvl7pPr>
      <a:lvl8pPr marL="1323036" algn="l" rtl="0" fontAlgn="base">
        <a:spcBef>
          <a:spcPct val="0"/>
        </a:spcBef>
        <a:spcAft>
          <a:spcPct val="0"/>
        </a:spcAft>
        <a:defRPr sz="2122" b="1">
          <a:solidFill>
            <a:schemeClr val="bg1"/>
          </a:solidFill>
          <a:latin typeface="Verdana" pitchFamily="34" charset="0"/>
        </a:defRPr>
      </a:lvl8pPr>
      <a:lvl9pPr marL="1764047"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0"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6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02"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42"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590"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24" rtl="0" eaLnBrk="1" latinLnBrk="0" hangingPunct="1">
        <a:defRPr sz="1736" kern="1200">
          <a:solidFill>
            <a:schemeClr val="tx1"/>
          </a:solidFill>
          <a:latin typeface="+mn-lt"/>
          <a:ea typeface="+mn-ea"/>
          <a:cs typeface="+mn-cs"/>
        </a:defRPr>
      </a:lvl1pPr>
      <a:lvl2pPr marL="441012" algn="l" defTabSz="882024" rtl="0" eaLnBrk="1" latinLnBrk="0" hangingPunct="1">
        <a:defRPr sz="1736" kern="1200">
          <a:solidFill>
            <a:schemeClr val="tx1"/>
          </a:solidFill>
          <a:latin typeface="+mn-lt"/>
          <a:ea typeface="+mn-ea"/>
          <a:cs typeface="+mn-cs"/>
        </a:defRPr>
      </a:lvl2pPr>
      <a:lvl3pPr marL="882024" algn="l" defTabSz="882024" rtl="0" eaLnBrk="1" latinLnBrk="0" hangingPunct="1">
        <a:defRPr sz="1736" kern="1200">
          <a:solidFill>
            <a:schemeClr val="tx1"/>
          </a:solidFill>
          <a:latin typeface="+mn-lt"/>
          <a:ea typeface="+mn-ea"/>
          <a:cs typeface="+mn-cs"/>
        </a:defRPr>
      </a:lvl3pPr>
      <a:lvl4pPr marL="1323036" algn="l" defTabSz="882024" rtl="0" eaLnBrk="1" latinLnBrk="0" hangingPunct="1">
        <a:defRPr sz="1736" kern="1200">
          <a:solidFill>
            <a:schemeClr val="tx1"/>
          </a:solidFill>
          <a:latin typeface="+mn-lt"/>
          <a:ea typeface="+mn-ea"/>
          <a:cs typeface="+mn-cs"/>
        </a:defRPr>
      </a:lvl4pPr>
      <a:lvl5pPr marL="1764047" algn="l" defTabSz="882024" rtl="0" eaLnBrk="1" latinLnBrk="0" hangingPunct="1">
        <a:defRPr sz="1736" kern="1200">
          <a:solidFill>
            <a:schemeClr val="tx1"/>
          </a:solidFill>
          <a:latin typeface="+mn-lt"/>
          <a:ea typeface="+mn-ea"/>
          <a:cs typeface="+mn-cs"/>
        </a:defRPr>
      </a:lvl5pPr>
      <a:lvl6pPr marL="2205060" algn="l" defTabSz="882024" rtl="0" eaLnBrk="1" latinLnBrk="0" hangingPunct="1">
        <a:defRPr sz="1736" kern="1200">
          <a:solidFill>
            <a:schemeClr val="tx1"/>
          </a:solidFill>
          <a:latin typeface="+mn-lt"/>
          <a:ea typeface="+mn-ea"/>
          <a:cs typeface="+mn-cs"/>
        </a:defRPr>
      </a:lvl6pPr>
      <a:lvl7pPr marL="2646072" algn="l" defTabSz="882024" rtl="0" eaLnBrk="1" latinLnBrk="0" hangingPunct="1">
        <a:defRPr sz="1736" kern="1200">
          <a:solidFill>
            <a:schemeClr val="tx1"/>
          </a:solidFill>
          <a:latin typeface="+mn-lt"/>
          <a:ea typeface="+mn-ea"/>
          <a:cs typeface="+mn-cs"/>
        </a:defRPr>
      </a:lvl7pPr>
      <a:lvl8pPr marL="3087084" algn="l" defTabSz="882024" rtl="0" eaLnBrk="1" latinLnBrk="0" hangingPunct="1">
        <a:defRPr sz="1736" kern="1200">
          <a:solidFill>
            <a:schemeClr val="tx1"/>
          </a:solidFill>
          <a:latin typeface="+mn-lt"/>
          <a:ea typeface="+mn-ea"/>
          <a:cs typeface="+mn-cs"/>
        </a:defRPr>
      </a:lvl8pPr>
      <a:lvl9pPr marL="3528095" algn="l" defTabSz="882024"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extLst>
      <p:ext uri="{BB962C8B-B14F-4D97-AF65-F5344CB8AC3E}">
        <p14:creationId xmlns:p14="http://schemas.microsoft.com/office/powerpoint/2010/main" val="343745067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2" algn="l" rtl="0" eaLnBrk="1" fontAlgn="base" hangingPunct="1">
        <a:spcBef>
          <a:spcPct val="0"/>
        </a:spcBef>
        <a:spcAft>
          <a:spcPct val="0"/>
        </a:spcAft>
        <a:defRPr sz="2122" b="1">
          <a:solidFill>
            <a:schemeClr val="bg1"/>
          </a:solidFill>
          <a:latin typeface="Verdana" pitchFamily="34" charset="0"/>
        </a:defRPr>
      </a:lvl6pPr>
      <a:lvl7pPr marL="882024" algn="l" rtl="0" eaLnBrk="1" fontAlgn="base" hangingPunct="1">
        <a:spcBef>
          <a:spcPct val="0"/>
        </a:spcBef>
        <a:spcAft>
          <a:spcPct val="0"/>
        </a:spcAft>
        <a:defRPr sz="2122" b="1">
          <a:solidFill>
            <a:schemeClr val="bg1"/>
          </a:solidFill>
          <a:latin typeface="Verdana" pitchFamily="34" charset="0"/>
        </a:defRPr>
      </a:lvl7pPr>
      <a:lvl8pPr marL="1323036" algn="l" rtl="0" eaLnBrk="1" fontAlgn="base" hangingPunct="1">
        <a:spcBef>
          <a:spcPct val="0"/>
        </a:spcBef>
        <a:spcAft>
          <a:spcPct val="0"/>
        </a:spcAft>
        <a:defRPr sz="2122" b="1">
          <a:solidFill>
            <a:schemeClr val="bg1"/>
          </a:solidFill>
          <a:latin typeface="Verdana" pitchFamily="34" charset="0"/>
        </a:defRPr>
      </a:lvl8pPr>
      <a:lvl9pPr marL="1764047"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02"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42"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590"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24" rtl="0" eaLnBrk="1" latinLnBrk="0" hangingPunct="1">
        <a:defRPr sz="1736" kern="1200">
          <a:solidFill>
            <a:schemeClr val="tx1"/>
          </a:solidFill>
          <a:latin typeface="+mn-lt"/>
          <a:ea typeface="+mn-ea"/>
          <a:cs typeface="+mn-cs"/>
        </a:defRPr>
      </a:lvl1pPr>
      <a:lvl2pPr marL="441012" algn="l" defTabSz="882024" rtl="0" eaLnBrk="1" latinLnBrk="0" hangingPunct="1">
        <a:defRPr sz="1736" kern="1200">
          <a:solidFill>
            <a:schemeClr val="tx1"/>
          </a:solidFill>
          <a:latin typeface="+mn-lt"/>
          <a:ea typeface="+mn-ea"/>
          <a:cs typeface="+mn-cs"/>
        </a:defRPr>
      </a:lvl2pPr>
      <a:lvl3pPr marL="882024" algn="l" defTabSz="882024" rtl="0" eaLnBrk="1" latinLnBrk="0" hangingPunct="1">
        <a:defRPr sz="1736" kern="1200">
          <a:solidFill>
            <a:schemeClr val="tx1"/>
          </a:solidFill>
          <a:latin typeface="+mn-lt"/>
          <a:ea typeface="+mn-ea"/>
          <a:cs typeface="+mn-cs"/>
        </a:defRPr>
      </a:lvl3pPr>
      <a:lvl4pPr marL="1323036" algn="l" defTabSz="882024" rtl="0" eaLnBrk="1" latinLnBrk="0" hangingPunct="1">
        <a:defRPr sz="1736" kern="1200">
          <a:solidFill>
            <a:schemeClr val="tx1"/>
          </a:solidFill>
          <a:latin typeface="+mn-lt"/>
          <a:ea typeface="+mn-ea"/>
          <a:cs typeface="+mn-cs"/>
        </a:defRPr>
      </a:lvl4pPr>
      <a:lvl5pPr marL="1764047" algn="l" defTabSz="882024" rtl="0" eaLnBrk="1" latinLnBrk="0" hangingPunct="1">
        <a:defRPr sz="1736" kern="1200">
          <a:solidFill>
            <a:schemeClr val="tx1"/>
          </a:solidFill>
          <a:latin typeface="+mn-lt"/>
          <a:ea typeface="+mn-ea"/>
          <a:cs typeface="+mn-cs"/>
        </a:defRPr>
      </a:lvl5pPr>
      <a:lvl6pPr marL="2205060" algn="l" defTabSz="882024" rtl="0" eaLnBrk="1" latinLnBrk="0" hangingPunct="1">
        <a:defRPr sz="1736" kern="1200">
          <a:solidFill>
            <a:schemeClr val="tx1"/>
          </a:solidFill>
          <a:latin typeface="+mn-lt"/>
          <a:ea typeface="+mn-ea"/>
          <a:cs typeface="+mn-cs"/>
        </a:defRPr>
      </a:lvl6pPr>
      <a:lvl7pPr marL="2646072" algn="l" defTabSz="882024" rtl="0" eaLnBrk="1" latinLnBrk="0" hangingPunct="1">
        <a:defRPr sz="1736" kern="1200">
          <a:solidFill>
            <a:schemeClr val="tx1"/>
          </a:solidFill>
          <a:latin typeface="+mn-lt"/>
          <a:ea typeface="+mn-ea"/>
          <a:cs typeface="+mn-cs"/>
        </a:defRPr>
      </a:lvl7pPr>
      <a:lvl8pPr marL="3087084" algn="l" defTabSz="882024" rtl="0" eaLnBrk="1" latinLnBrk="0" hangingPunct="1">
        <a:defRPr sz="1736" kern="1200">
          <a:solidFill>
            <a:schemeClr val="tx1"/>
          </a:solidFill>
          <a:latin typeface="+mn-lt"/>
          <a:ea typeface="+mn-ea"/>
          <a:cs typeface="+mn-cs"/>
        </a:defRPr>
      </a:lvl8pPr>
      <a:lvl9pPr marL="3528095" algn="l" defTabSz="882024"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extLst>
      <p:ext uri="{BB962C8B-B14F-4D97-AF65-F5344CB8AC3E}">
        <p14:creationId xmlns:p14="http://schemas.microsoft.com/office/powerpoint/2010/main" val="3997809020"/>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278384949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https://go.nano-di.com/l/1045943/2024-01-17/2cgk/1045943/1705497687Z86dpEdm/misse_table_with_blue_ruler.jpg" TargetMode="External"/><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video" Target="../media/media1.mp4"/><Relationship Id="rId7" Type="http://schemas.openxmlformats.org/officeDocument/2006/relationships/image" Target="../media/image54.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image" Target="../media/image56.jp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gif"/><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0.jpe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https://go.nano-di.com/l/1045943/2024-01-17/2cf2/1045943/1705484819H3ip8EmW/CubeSat_Image__2_.png" TargetMode="External"/><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fif"/><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Dr Rita Palumbo</a:t>
            </a:r>
            <a:endParaRPr lang="en-GB" sz="1200"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915681" y="5885468"/>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17/10/2024</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latin typeface="Arial" panose="020B0604020202020204" pitchFamily="34" charset="0"/>
                <a:cs typeface="Arial" panose="020B0604020202020204" pitchFamily="34" charset="0"/>
              </a:rPr>
              <a:t>TEC-ED ESA/ECSAT</a:t>
            </a:r>
          </a:p>
        </p:txBody>
      </p:sp>
      <p:sp>
        <p:nvSpPr>
          <p:cNvPr id="3" name="Subtitle 1">
            <a:extLst>
              <a:ext uri="{FF2B5EF4-FFF2-40B4-BE49-F238E27FC236}">
                <a16:creationId xmlns:a16="http://schemas.microsoft.com/office/drawing/2014/main" id="{DD507105-F49A-ADE5-6D66-1A28554E0022}"/>
              </a:ext>
            </a:extLst>
          </p:cNvPr>
          <p:cNvSpPr>
            <a:spLocks noGrp="1"/>
          </p:cNvSpPr>
          <p:nvPr>
            <p:ph type="subTitle" idx="1"/>
          </p:nvPr>
        </p:nvSpPr>
        <p:spPr>
          <a:xfrm>
            <a:off x="155968" y="5399933"/>
            <a:ext cx="10627380" cy="752770"/>
          </a:xfrm>
        </p:spPr>
        <p:txBody>
          <a:bodyPr/>
          <a:lstStyle/>
          <a:p>
            <a:r>
              <a:rPr lang="en-GB" dirty="0"/>
              <a:t>5th SPACE PASSIVE COMPONENT DAYS - SPCD 2024</a:t>
            </a:r>
          </a:p>
          <a:p>
            <a:r>
              <a:rPr lang="en-GB" dirty="0"/>
              <a:t>ESA-TECED-HO-2024-002869</a:t>
            </a:r>
          </a:p>
        </p:txBody>
      </p:sp>
      <p:sp>
        <p:nvSpPr>
          <p:cNvPr id="5" name="Rectangle 19">
            <a:extLst>
              <a:ext uri="{FF2B5EF4-FFF2-40B4-BE49-F238E27FC236}">
                <a16:creationId xmlns:a16="http://schemas.microsoft.com/office/drawing/2014/main" id="{B30E5ED5-8A6F-3A0D-9EBA-95BDBBDD9B91}"/>
              </a:ext>
            </a:extLst>
          </p:cNvPr>
          <p:cNvSpPr txBox="1">
            <a:spLocks noChangeArrowheads="1"/>
          </p:cNvSpPr>
          <p:nvPr/>
        </p:nvSpPr>
        <p:spPr bwMode="auto">
          <a:xfrm>
            <a:off x="155968" y="2811824"/>
            <a:ext cx="11913401"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24">
              <a:defRPr/>
            </a:pPr>
            <a:r>
              <a:rPr lang="en-GB" sz="4000" b="1" dirty="0">
                <a:solidFill>
                  <a:schemeClr val="bg1"/>
                </a:solidFill>
                <a:latin typeface="Arial" panose="020B0604020202020204" pitchFamily="34" charset="0"/>
                <a:ea typeface="+mj-ea"/>
                <a:cs typeface="Arial" panose="020B0604020202020204" pitchFamily="34" charset="0"/>
              </a:rPr>
              <a:t>Advanced Manufacturing of Electronics</a:t>
            </a:r>
          </a:p>
          <a:p>
            <a:pPr defTabSz="882024">
              <a:defRPr/>
            </a:pPr>
            <a:r>
              <a:rPr lang="en-GB" sz="4000" b="1" dirty="0">
                <a:solidFill>
                  <a:schemeClr val="bg1"/>
                </a:solidFill>
                <a:latin typeface="Arial" panose="020B0604020202020204" pitchFamily="34" charset="0"/>
                <a:ea typeface="+mj-ea"/>
                <a:cs typeface="Arial" panose="020B0604020202020204" pitchFamily="34" charset="0"/>
              </a:rPr>
              <a:t>for Space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4"/>
            </p:par>
            <p:par>
              <p:cTn id="15"/>
            </p:par>
          </p:childTnLst>
        </p:cTn>
      </p:par>
    </p:tnLst>
    <p:bldLst>
      <p:bldP spid="7" grpId="0" build="allAtOnce"/>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t with lights around it&#10;&#10;Description automatically generated">
            <a:extLst>
              <a:ext uri="{FF2B5EF4-FFF2-40B4-BE49-F238E27FC236}">
                <a16:creationId xmlns:a16="http://schemas.microsoft.com/office/drawing/2014/main" id="{40F533D6-EAB1-9500-B9D4-5756FAD0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174" y="3649448"/>
            <a:ext cx="4712640" cy="2651402"/>
          </a:xfrm>
          <a:prstGeom prst="rect">
            <a:avLst/>
          </a:prstGeom>
        </p:spPr>
      </p:pic>
      <p:sp>
        <p:nvSpPr>
          <p:cNvPr id="3" name="Content Placeholder 2">
            <a:extLst>
              <a:ext uri="{FF2B5EF4-FFF2-40B4-BE49-F238E27FC236}">
                <a16:creationId xmlns:a16="http://schemas.microsoft.com/office/drawing/2014/main" id="{434E94C2-5BE9-CD89-9C0D-0A4F81312DCE}"/>
              </a:ext>
            </a:extLst>
          </p:cNvPr>
          <p:cNvSpPr>
            <a:spLocks noGrp="1"/>
          </p:cNvSpPr>
          <p:nvPr>
            <p:ph idx="1"/>
          </p:nvPr>
        </p:nvSpPr>
        <p:spPr/>
        <p:txBody>
          <a:bodyPr/>
          <a:lstStyle/>
          <a:p>
            <a:pPr algn="ctr"/>
            <a:endParaRPr lang="en-GB" dirty="0"/>
          </a:p>
          <a:p>
            <a:endParaRPr lang="en-GB" dirty="0"/>
          </a:p>
        </p:txBody>
      </p:sp>
      <p:sp>
        <p:nvSpPr>
          <p:cNvPr id="5" name="TextBox 4">
            <a:extLst>
              <a:ext uri="{FF2B5EF4-FFF2-40B4-BE49-F238E27FC236}">
                <a16:creationId xmlns:a16="http://schemas.microsoft.com/office/drawing/2014/main" id="{6DA9400B-41DF-3E5D-E3E5-C59FCFE4B3F9}"/>
              </a:ext>
            </a:extLst>
          </p:cNvPr>
          <p:cNvSpPr txBox="1"/>
          <p:nvPr/>
        </p:nvSpPr>
        <p:spPr>
          <a:xfrm>
            <a:off x="1100667" y="103736"/>
            <a:ext cx="9579733" cy="646331"/>
          </a:xfrm>
          <a:prstGeom prst="rect">
            <a:avLst/>
          </a:prstGeom>
          <a:solidFill>
            <a:schemeClr val="bg1"/>
          </a:solidFill>
          <a:ln>
            <a:solidFill>
              <a:schemeClr val="accent4"/>
            </a:solidFill>
          </a:ln>
        </p:spPr>
        <p:txBody>
          <a:bodyPr wrap="square" rtlCol="0">
            <a:spAutoFit/>
          </a:bodyPr>
          <a:lstStyle/>
          <a:p>
            <a:pPr algn="ctr"/>
            <a:r>
              <a:rPr lang="en-GB" dirty="0">
                <a:solidFill>
                  <a:schemeClr val="accent4"/>
                </a:solidFill>
                <a:latin typeface="Arial" panose="020B0604020202020204" pitchFamily="34" charset="0"/>
                <a:ea typeface="MS PGothic" pitchFamily="34" charset="-128"/>
                <a:cs typeface="Arial" panose="020B0604020202020204" pitchFamily="34" charset="0"/>
              </a:rPr>
              <a:t>Introduce Advanced Manufactured Electronics (AME) to space.</a:t>
            </a:r>
          </a:p>
          <a:p>
            <a:pPr algn="ctr"/>
            <a:r>
              <a:rPr lang="en-GB" dirty="0">
                <a:solidFill>
                  <a:schemeClr val="accent4"/>
                </a:solidFill>
                <a:latin typeface="Arial" panose="020B0604020202020204" pitchFamily="34" charset="0"/>
                <a:ea typeface="MS PGothic" pitchFamily="34" charset="-128"/>
                <a:cs typeface="Arial" panose="020B0604020202020204" pitchFamily="34" charset="0"/>
              </a:rPr>
              <a:t>The strategy is holistic and across directorates, to have a coordinated and shared roadmap.</a:t>
            </a:r>
          </a:p>
        </p:txBody>
      </p:sp>
      <p:grpSp>
        <p:nvGrpSpPr>
          <p:cNvPr id="6" name="Group 5">
            <a:extLst>
              <a:ext uri="{FF2B5EF4-FFF2-40B4-BE49-F238E27FC236}">
                <a16:creationId xmlns:a16="http://schemas.microsoft.com/office/drawing/2014/main" id="{B825A0D1-F4BA-E51C-ED26-698FDC67BF8C}"/>
              </a:ext>
            </a:extLst>
          </p:cNvPr>
          <p:cNvGrpSpPr/>
          <p:nvPr/>
        </p:nvGrpSpPr>
        <p:grpSpPr>
          <a:xfrm>
            <a:off x="340660" y="1004047"/>
            <a:ext cx="2448492" cy="3571941"/>
            <a:chOff x="486007" y="882000"/>
            <a:chExt cx="2286683" cy="3430024"/>
          </a:xfrm>
        </p:grpSpPr>
        <p:pic>
          <p:nvPicPr>
            <p:cNvPr id="5122" name="Picture 2" descr="Directorate of Technology, Engineering and Quality">
              <a:extLst>
                <a:ext uri="{FF2B5EF4-FFF2-40B4-BE49-F238E27FC236}">
                  <a16:creationId xmlns:a16="http://schemas.microsoft.com/office/drawing/2014/main" id="{292B1829-A905-CACF-69D9-271D808B62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7" y="882000"/>
              <a:ext cx="2286683" cy="34300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rectorate of Technology, Engineering and Quality">
              <a:extLst>
                <a:ext uri="{FF2B5EF4-FFF2-40B4-BE49-F238E27FC236}">
                  <a16:creationId xmlns:a16="http://schemas.microsoft.com/office/drawing/2014/main" id="{BEF38500-92D7-E920-0F52-D827D25491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1071" y="882000"/>
              <a:ext cx="1001619" cy="5258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30" name="Picture 10" descr="ESA CSC: Connectivity &amp; Secure Communications">
            <a:extLst>
              <a:ext uri="{FF2B5EF4-FFF2-40B4-BE49-F238E27FC236}">
                <a16:creationId xmlns:a16="http://schemas.microsoft.com/office/drawing/2014/main" id="{E3B795A4-58BB-9392-0E40-3D3BADBBB3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1378" y="3645704"/>
            <a:ext cx="2350039" cy="4848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A75C538-AECD-E3CC-6356-A13D88518CF3}"/>
              </a:ext>
            </a:extLst>
          </p:cNvPr>
          <p:cNvGrpSpPr/>
          <p:nvPr/>
        </p:nvGrpSpPr>
        <p:grpSpPr>
          <a:xfrm>
            <a:off x="2910212" y="3637722"/>
            <a:ext cx="4457747" cy="2663128"/>
            <a:chOff x="3504762" y="3962175"/>
            <a:chExt cx="3954615" cy="2327048"/>
          </a:xfrm>
        </p:grpSpPr>
        <p:pic>
          <p:nvPicPr>
            <p:cNvPr id="5132" name="Picture 12" descr="Space, the final frontier">
              <a:extLst>
                <a:ext uri="{FF2B5EF4-FFF2-40B4-BE49-F238E27FC236}">
                  <a16:creationId xmlns:a16="http://schemas.microsoft.com/office/drawing/2014/main" id="{DD093F48-8F26-9538-BC88-205781365D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44" r="2618"/>
            <a:stretch/>
          </p:blipFill>
          <p:spPr bwMode="auto">
            <a:xfrm>
              <a:off x="3504762" y="3962175"/>
              <a:ext cx="3947836" cy="2327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CC4851B-AF07-A600-858F-5FEB6EBFBC94}"/>
                </a:ext>
              </a:extLst>
            </p:cNvPr>
            <p:cNvPicPr>
              <a:picLocks noChangeAspect="1"/>
            </p:cNvPicPr>
            <p:nvPr/>
          </p:nvPicPr>
          <p:blipFill rotWithShape="1">
            <a:blip r:embed="rId8"/>
            <a:srcRect l="64161" t="51664" r="30924" b="39581"/>
            <a:stretch/>
          </p:blipFill>
          <p:spPr>
            <a:xfrm>
              <a:off x="6858460" y="3962175"/>
              <a:ext cx="600917" cy="448010"/>
            </a:xfrm>
            <a:prstGeom prst="rect">
              <a:avLst/>
            </a:prstGeom>
          </p:spPr>
        </p:pic>
      </p:grpSp>
      <p:grpSp>
        <p:nvGrpSpPr>
          <p:cNvPr id="16" name="Group 15">
            <a:extLst>
              <a:ext uri="{FF2B5EF4-FFF2-40B4-BE49-F238E27FC236}">
                <a16:creationId xmlns:a16="http://schemas.microsoft.com/office/drawing/2014/main" id="{9647EF5B-1DF2-355B-6647-F379BED6C114}"/>
              </a:ext>
            </a:extLst>
          </p:cNvPr>
          <p:cNvGrpSpPr/>
          <p:nvPr/>
        </p:nvGrpSpPr>
        <p:grpSpPr>
          <a:xfrm>
            <a:off x="7466673" y="1019175"/>
            <a:ext cx="4259747" cy="2409825"/>
            <a:chOff x="7363770" y="944387"/>
            <a:chExt cx="4641968" cy="2612788"/>
          </a:xfrm>
        </p:grpSpPr>
        <p:pic>
          <p:nvPicPr>
            <p:cNvPr id="5134" name="Picture 14">
              <a:extLst>
                <a:ext uri="{FF2B5EF4-FFF2-40B4-BE49-F238E27FC236}">
                  <a16:creationId xmlns:a16="http://schemas.microsoft.com/office/drawing/2014/main" id="{1DBFBB45-CCFE-A798-4484-3EEFCE30A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71" y="944387"/>
              <a:ext cx="4641967" cy="26087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225C791-90BA-0654-DED5-DBFB80A2EC55}"/>
                </a:ext>
              </a:extLst>
            </p:cNvPr>
            <p:cNvPicPr>
              <a:picLocks noChangeAspect="1"/>
            </p:cNvPicPr>
            <p:nvPr/>
          </p:nvPicPr>
          <p:blipFill rotWithShape="1">
            <a:blip r:embed="rId10"/>
            <a:srcRect l="51770" t="41129" r="18898" b="52245"/>
            <a:stretch/>
          </p:blipFill>
          <p:spPr>
            <a:xfrm>
              <a:off x="7363770" y="3196135"/>
              <a:ext cx="3817598" cy="361040"/>
            </a:xfrm>
            <a:prstGeom prst="rect">
              <a:avLst/>
            </a:prstGeom>
          </p:spPr>
        </p:pic>
      </p:grpSp>
      <p:pic>
        <p:nvPicPr>
          <p:cNvPr id="18" name="Picture 17" descr="A hand in a glove holding a small chip&#10;&#10;Description automatically generated">
            <a:extLst>
              <a:ext uri="{FF2B5EF4-FFF2-40B4-BE49-F238E27FC236}">
                <a16:creationId xmlns:a16="http://schemas.microsoft.com/office/drawing/2014/main" id="{14C9E631-7647-9063-B362-FED6A4B5502B}"/>
              </a:ext>
            </a:extLst>
          </p:cNvPr>
          <p:cNvPicPr>
            <a:picLocks noChangeAspect="1"/>
          </p:cNvPicPr>
          <p:nvPr/>
        </p:nvPicPr>
        <p:blipFill rotWithShape="1">
          <a:blip r:embed="rId11"/>
          <a:srcRect b="10196"/>
          <a:stretch/>
        </p:blipFill>
        <p:spPr>
          <a:xfrm flipH="1">
            <a:off x="-4710" y="4235981"/>
            <a:ext cx="3188664" cy="2192143"/>
          </a:xfrm>
          <a:prstGeom prst="rect">
            <a:avLst/>
          </a:prstGeom>
        </p:spPr>
      </p:pic>
      <p:sp>
        <p:nvSpPr>
          <p:cNvPr id="19" name="TextBox 18">
            <a:extLst>
              <a:ext uri="{FF2B5EF4-FFF2-40B4-BE49-F238E27FC236}">
                <a16:creationId xmlns:a16="http://schemas.microsoft.com/office/drawing/2014/main" id="{6BB64546-577F-94AB-4CFF-1EFE22D61DEC}"/>
              </a:ext>
            </a:extLst>
          </p:cNvPr>
          <p:cNvSpPr txBox="1"/>
          <p:nvPr/>
        </p:nvSpPr>
        <p:spPr>
          <a:xfrm>
            <a:off x="-4710" y="6228544"/>
            <a:ext cx="3676790" cy="230832"/>
          </a:xfrm>
          <a:prstGeom prst="rect">
            <a:avLst/>
          </a:prstGeom>
          <a:noFill/>
        </p:spPr>
        <p:txBody>
          <a:bodyPr wrap="square">
            <a:spAutoFit/>
          </a:bodyPr>
          <a:lstStyle/>
          <a:p>
            <a:r>
              <a:rPr lang="en-GB" sz="900" i="1" dirty="0">
                <a:solidFill>
                  <a:schemeClr val="bg1"/>
                </a:solidFill>
              </a:rPr>
              <a:t>© </a:t>
            </a:r>
            <a:r>
              <a:rPr lang="en-GB" sz="900" i="1" dirty="0" err="1">
                <a:solidFill>
                  <a:schemeClr val="bg1"/>
                </a:solidFill>
                <a:effectLst/>
                <a:latin typeface="Arial" panose="020B0604020202020204" pitchFamily="34" charset="0"/>
                <a:ea typeface="Calibri" panose="020F0502020204030204" pitchFamily="34" charset="0"/>
              </a:rPr>
              <a:t>Elephantec</a:t>
            </a:r>
            <a:endParaRPr lang="en-GB" sz="900" i="1" dirty="0">
              <a:solidFill>
                <a:schemeClr val="bg1"/>
              </a:solidFill>
            </a:endParaRPr>
          </a:p>
        </p:txBody>
      </p:sp>
      <p:grpSp>
        <p:nvGrpSpPr>
          <p:cNvPr id="17" name="Group 16">
            <a:extLst>
              <a:ext uri="{FF2B5EF4-FFF2-40B4-BE49-F238E27FC236}">
                <a16:creationId xmlns:a16="http://schemas.microsoft.com/office/drawing/2014/main" id="{663FC527-E447-3788-2CCE-8EC36C84B666}"/>
              </a:ext>
            </a:extLst>
          </p:cNvPr>
          <p:cNvGrpSpPr/>
          <p:nvPr/>
        </p:nvGrpSpPr>
        <p:grpSpPr>
          <a:xfrm>
            <a:off x="3114433" y="1010666"/>
            <a:ext cx="4259746" cy="2406081"/>
            <a:chOff x="3114433" y="958886"/>
            <a:chExt cx="4367246" cy="2457861"/>
          </a:xfrm>
        </p:grpSpPr>
        <p:pic>
          <p:nvPicPr>
            <p:cNvPr id="12" name="Picture 11" descr="A rocket launch in space&#10;&#10;Description automatically generated">
              <a:extLst>
                <a:ext uri="{FF2B5EF4-FFF2-40B4-BE49-F238E27FC236}">
                  <a16:creationId xmlns:a16="http://schemas.microsoft.com/office/drawing/2014/main" id="{576AE540-DBAB-A922-6B41-317A4B2E38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99"/>
            <a:stretch/>
          </p:blipFill>
          <p:spPr>
            <a:xfrm>
              <a:off x="3114433" y="958886"/>
              <a:ext cx="4360869" cy="2457861"/>
            </a:xfrm>
            <a:prstGeom prst="rect">
              <a:avLst/>
            </a:prstGeom>
          </p:spPr>
        </p:pic>
        <p:pic>
          <p:nvPicPr>
            <p:cNvPr id="14" name="Picture 13">
              <a:extLst>
                <a:ext uri="{FF2B5EF4-FFF2-40B4-BE49-F238E27FC236}">
                  <a16:creationId xmlns:a16="http://schemas.microsoft.com/office/drawing/2014/main" id="{14FC7F5B-B909-C8D9-0A32-E3B33628D419}"/>
                </a:ext>
              </a:extLst>
            </p:cNvPr>
            <p:cNvPicPr>
              <a:picLocks noChangeAspect="1"/>
            </p:cNvPicPr>
            <p:nvPr/>
          </p:nvPicPr>
          <p:blipFill rotWithShape="1">
            <a:blip r:embed="rId13"/>
            <a:srcRect l="7470" t="47604" r="37813" b="42703"/>
            <a:stretch/>
          </p:blipFill>
          <p:spPr>
            <a:xfrm>
              <a:off x="4465180" y="3116160"/>
              <a:ext cx="3016499" cy="300587"/>
            </a:xfrm>
            <a:prstGeom prst="rect">
              <a:avLst/>
            </a:prstGeom>
          </p:spPr>
        </p:pic>
      </p:grpSp>
    </p:spTree>
    <p:extLst>
      <p:ext uri="{BB962C8B-B14F-4D97-AF65-F5344CB8AC3E}">
        <p14:creationId xmlns:p14="http://schemas.microsoft.com/office/powerpoint/2010/main" val="305493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1CE7-5AAC-6653-9D6B-DF3520F25173}"/>
              </a:ext>
            </a:extLst>
          </p:cNvPr>
          <p:cNvSpPr>
            <a:spLocks noGrp="1"/>
          </p:cNvSpPr>
          <p:nvPr>
            <p:ph type="title"/>
          </p:nvPr>
        </p:nvSpPr>
        <p:spPr>
          <a:xfrm>
            <a:off x="216000" y="175790"/>
            <a:ext cx="10108800" cy="523220"/>
          </a:xfrm>
        </p:spPr>
        <p:txBody>
          <a:bodyPr/>
          <a:lstStyle/>
          <a:p>
            <a:r>
              <a:rPr lang="en-GB" sz="2800" b="1" dirty="0">
                <a:solidFill>
                  <a:schemeClr val="bg1"/>
                </a:solidFill>
                <a:latin typeface="Arial" panose="020B0604020202020204" pitchFamily="34" charset="0"/>
                <a:ea typeface="+mj-ea"/>
                <a:cs typeface="Arial" panose="020B0604020202020204" pitchFamily="34" charset="0"/>
              </a:rPr>
              <a:t>MOTIVATIONS FOR AME FOR SPACE</a:t>
            </a:r>
            <a:endParaRPr lang="en-GB" dirty="0"/>
          </a:p>
        </p:txBody>
      </p:sp>
      <p:sp>
        <p:nvSpPr>
          <p:cNvPr id="3" name="Content Placeholder 2">
            <a:extLst>
              <a:ext uri="{FF2B5EF4-FFF2-40B4-BE49-F238E27FC236}">
                <a16:creationId xmlns:a16="http://schemas.microsoft.com/office/drawing/2014/main" id="{8EFF4F01-C7C7-F56F-7BC9-1CE10C925055}"/>
              </a:ext>
            </a:extLst>
          </p:cNvPr>
          <p:cNvSpPr>
            <a:spLocks noGrp="1"/>
          </p:cNvSpPr>
          <p:nvPr>
            <p:ph idx="1"/>
          </p:nvPr>
        </p:nvSpPr>
        <p:spPr>
          <a:xfrm>
            <a:off x="253224" y="900493"/>
            <a:ext cx="11764800" cy="5328000"/>
          </a:xfrm>
        </p:spPr>
        <p:txBody>
          <a:bodyPr/>
          <a:lstStyle/>
          <a:p>
            <a:r>
              <a:rPr lang="en-GB" sz="1600" dirty="0">
                <a:solidFill>
                  <a:schemeClr val="bg1"/>
                </a:solidFill>
                <a:latin typeface="Arial"/>
                <a:cs typeface="Arial"/>
              </a:rPr>
              <a:t>AME offers game-changing advantages for the </a:t>
            </a:r>
            <a:r>
              <a:rPr lang="en-GB" sz="1600" b="1" u="sng" dirty="0">
                <a:solidFill>
                  <a:srgbClr val="6DCFF6"/>
                </a:solidFill>
                <a:latin typeface="Arial"/>
                <a:cs typeface="Arial"/>
              </a:rPr>
              <a:t>high-variety/low-volume space industry</a:t>
            </a:r>
            <a:r>
              <a:rPr lang="en-GB" sz="1600" dirty="0">
                <a:solidFill>
                  <a:schemeClr val="bg1"/>
                </a:solidFill>
                <a:latin typeface="Arial"/>
                <a:cs typeface="Arial"/>
              </a:rPr>
              <a:t> and for prototyping:</a:t>
            </a:r>
            <a:endParaRPr lang="en-GB" sz="400" dirty="0">
              <a:solidFill>
                <a:srgbClr val="6DCFF6"/>
              </a:solidFill>
            </a:endParaRPr>
          </a:p>
          <a:p>
            <a:pPr marL="285750" indent="-285750">
              <a:buChar char="•"/>
            </a:pPr>
            <a:r>
              <a:rPr lang="en-GB" sz="1600" dirty="0">
                <a:solidFill>
                  <a:srgbClr val="6DCFF6"/>
                </a:solidFill>
                <a:latin typeface="Arial"/>
                <a:cs typeface="Arial"/>
              </a:rPr>
              <a:t>Digital manufacturing </a:t>
            </a:r>
            <a:r>
              <a:rPr lang="en-GB" sz="1600" dirty="0">
                <a:solidFill>
                  <a:schemeClr val="bg1"/>
                </a:solidFill>
                <a:latin typeface="Arial"/>
                <a:cs typeface="Arial"/>
              </a:rPr>
              <a:t>supports ESA digital transformation of the design process (integration with AI and digital twins).</a:t>
            </a:r>
          </a:p>
          <a:p>
            <a:pPr marL="285750" indent="-285750">
              <a:buChar char="•"/>
            </a:pPr>
            <a:r>
              <a:rPr lang="en-GB" sz="1600" dirty="0">
                <a:solidFill>
                  <a:schemeClr val="bg1"/>
                </a:solidFill>
                <a:latin typeface="Arial"/>
                <a:cs typeface="Arial"/>
              </a:rPr>
              <a:t>On-demand, rapid, agile manufacturing </a:t>
            </a:r>
            <a:r>
              <a:rPr lang="en-GB" sz="1600" dirty="0">
                <a:solidFill>
                  <a:srgbClr val="6DCFF6"/>
                </a:solidFill>
                <a:latin typeface="Arial"/>
                <a:cs typeface="Arial"/>
              </a:rPr>
              <a:t>(procurement from 6-12 months to 24 hours) </a:t>
            </a:r>
            <a:r>
              <a:rPr lang="en-GB" sz="1600" dirty="0">
                <a:solidFill>
                  <a:schemeClr val="bg1"/>
                </a:solidFill>
                <a:latin typeface="Arial"/>
                <a:cs typeface="Arial"/>
              </a:rPr>
              <a:t>allows to quickly react to market needs</a:t>
            </a:r>
          </a:p>
          <a:p>
            <a:pPr marL="285750" indent="-285750">
              <a:buChar char="•"/>
            </a:pPr>
            <a:r>
              <a:rPr lang="en-GB" sz="1600" dirty="0">
                <a:solidFill>
                  <a:schemeClr val="bg1"/>
                </a:solidFill>
                <a:latin typeface="Arial"/>
                <a:cs typeface="Arial"/>
              </a:rPr>
              <a:t>Possibility to develop an independent, </a:t>
            </a:r>
            <a:r>
              <a:rPr lang="en-GB" sz="1600" dirty="0">
                <a:solidFill>
                  <a:srgbClr val="6DCFF6"/>
                </a:solidFill>
                <a:latin typeface="Arial"/>
                <a:cs typeface="Arial"/>
              </a:rPr>
              <a:t>European supply chain </a:t>
            </a:r>
            <a:r>
              <a:rPr lang="en-GB" sz="1600" dirty="0">
                <a:solidFill>
                  <a:schemeClr val="bg1"/>
                </a:solidFill>
                <a:latin typeface="Arial"/>
                <a:cs typeface="Arial"/>
              </a:rPr>
              <a:t>for electronics and components</a:t>
            </a:r>
          </a:p>
          <a:p>
            <a:pPr marL="285750" indent="-285750">
              <a:buChar char="•"/>
            </a:pPr>
            <a:r>
              <a:rPr lang="en-GB" sz="1600" dirty="0">
                <a:solidFill>
                  <a:schemeClr val="bg1"/>
                </a:solidFill>
                <a:latin typeface="Arial"/>
                <a:cs typeface="Arial"/>
              </a:rPr>
              <a:t>Up to </a:t>
            </a:r>
            <a:r>
              <a:rPr lang="en-GB" sz="1600" dirty="0">
                <a:solidFill>
                  <a:srgbClr val="6DCFF6"/>
                </a:solidFill>
                <a:latin typeface="Arial"/>
                <a:cs typeface="Arial"/>
              </a:rPr>
              <a:t>10x costs reduction</a:t>
            </a:r>
          </a:p>
          <a:p>
            <a:pPr marL="285750" indent="-285750">
              <a:buChar char="•"/>
            </a:pPr>
            <a:r>
              <a:rPr lang="en-GB" sz="1600" dirty="0">
                <a:solidFill>
                  <a:schemeClr val="bg1"/>
                </a:solidFill>
                <a:latin typeface="Arial"/>
                <a:cs typeface="Arial"/>
              </a:rPr>
              <a:t>Up to </a:t>
            </a:r>
            <a:r>
              <a:rPr lang="en-GB" sz="1600" dirty="0">
                <a:solidFill>
                  <a:srgbClr val="6DCFF6"/>
                </a:solidFill>
                <a:latin typeface="Arial"/>
                <a:cs typeface="Arial"/>
              </a:rPr>
              <a:t>70-90% weight reduction</a:t>
            </a:r>
          </a:p>
          <a:p>
            <a:pPr marL="285750" indent="-285750">
              <a:buChar char="•"/>
            </a:pPr>
            <a:r>
              <a:rPr lang="en-GB" sz="1600" dirty="0">
                <a:solidFill>
                  <a:schemeClr val="bg1"/>
                </a:solidFill>
                <a:latin typeface="Arial"/>
                <a:cs typeface="Arial"/>
              </a:rPr>
              <a:t>Up to </a:t>
            </a:r>
            <a:r>
              <a:rPr lang="en-GB" sz="1600" dirty="0">
                <a:solidFill>
                  <a:srgbClr val="6DCFF6"/>
                </a:solidFill>
                <a:latin typeface="Arial"/>
                <a:cs typeface="Arial"/>
              </a:rPr>
              <a:t>86% reduction in environmental impact </a:t>
            </a:r>
            <a:endParaRPr lang="en-GB" sz="1600" dirty="0">
              <a:solidFill>
                <a:srgbClr val="6DCFF6"/>
              </a:solidFill>
            </a:endParaRPr>
          </a:p>
          <a:p>
            <a:pPr marL="285750" indent="-285750">
              <a:buChar char="•"/>
            </a:pPr>
            <a:r>
              <a:rPr lang="en-GB" sz="1600" dirty="0">
                <a:solidFill>
                  <a:schemeClr val="bg1"/>
                </a:solidFill>
                <a:latin typeface="Arial"/>
                <a:cs typeface="Arial"/>
              </a:rPr>
              <a:t>Access to z dimension </a:t>
            </a:r>
            <a:r>
              <a:rPr lang="en-GB" sz="1600" dirty="0">
                <a:solidFill>
                  <a:schemeClr val="bg1"/>
                </a:solidFill>
                <a:latin typeface="Arial"/>
                <a:cs typeface="Arial"/>
                <a:sym typeface="Wingdings" panose="05000000000000000000" pitchFamily="2" charset="2"/>
              </a:rPr>
              <a:t></a:t>
            </a:r>
            <a:r>
              <a:rPr lang="en-GB" sz="1600" dirty="0">
                <a:solidFill>
                  <a:schemeClr val="bg1"/>
                </a:solidFill>
                <a:latin typeface="Arial"/>
                <a:cs typeface="Arial"/>
              </a:rPr>
              <a:t> unconventional 3D configurations, any shape, any substrate,</a:t>
            </a:r>
            <a:br>
              <a:rPr lang="en-GB" sz="1600" dirty="0">
                <a:solidFill>
                  <a:schemeClr val="bg1"/>
                </a:solidFill>
                <a:latin typeface="Arial"/>
                <a:cs typeface="Arial"/>
              </a:rPr>
            </a:br>
            <a:r>
              <a:rPr lang="en-GB" sz="1600" dirty="0">
                <a:solidFill>
                  <a:srgbClr val="6DCFF6"/>
                </a:solidFill>
                <a:latin typeface="Arial"/>
                <a:cs typeface="Arial"/>
              </a:rPr>
              <a:t>miniaturization</a:t>
            </a:r>
            <a:r>
              <a:rPr lang="en-GB" sz="1600" dirty="0">
                <a:solidFill>
                  <a:schemeClr val="bg1"/>
                </a:solidFill>
                <a:latin typeface="Arial"/>
                <a:cs typeface="Arial"/>
              </a:rPr>
              <a:t>, embedding electronic functionality into the structure (e.g., walls of a satellite)</a:t>
            </a:r>
          </a:p>
          <a:p>
            <a:pPr marL="285750" indent="-285750">
              <a:buChar char="•"/>
            </a:pPr>
            <a:r>
              <a:rPr lang="en-GB" sz="1600" dirty="0">
                <a:solidFill>
                  <a:schemeClr val="bg1"/>
                </a:solidFill>
                <a:latin typeface="Arial"/>
                <a:cs typeface="Arial"/>
              </a:rPr>
              <a:t>Simpler packaging and monolithic integration potentially reduce failures </a:t>
            </a:r>
            <a:r>
              <a:rPr lang="en-GB" sz="1600">
                <a:solidFill>
                  <a:schemeClr val="bg1"/>
                </a:solidFill>
                <a:latin typeface="Arial"/>
                <a:cs typeface="Arial"/>
              </a:rPr>
              <a:t>in space.</a:t>
            </a:r>
            <a:endParaRPr lang="en-GB" sz="1600" dirty="0">
              <a:solidFill>
                <a:schemeClr val="bg1"/>
              </a:solidFill>
              <a:latin typeface="Arial"/>
              <a:cs typeface="Arial"/>
            </a:endParaRPr>
          </a:p>
          <a:p>
            <a:endParaRPr lang="en-GB" sz="1600" dirty="0">
              <a:solidFill>
                <a:schemeClr val="bg1"/>
              </a:solidFill>
              <a:latin typeface="Arial"/>
              <a:cs typeface="Aria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pic>
        <p:nvPicPr>
          <p:cNvPr id="6" name="Picture 5" descr="A hand holding a device with wires&#10;&#10;Description automatically generated">
            <a:extLst>
              <a:ext uri="{FF2B5EF4-FFF2-40B4-BE49-F238E27FC236}">
                <a16:creationId xmlns:a16="http://schemas.microsoft.com/office/drawing/2014/main" id="{E3DB45A2-5C7D-CED6-AF72-E2C2EBB42F6F}"/>
              </a:ext>
            </a:extLst>
          </p:cNvPr>
          <p:cNvPicPr>
            <a:picLocks noChangeAspect="1"/>
          </p:cNvPicPr>
          <p:nvPr/>
        </p:nvPicPr>
        <p:blipFill>
          <a:blip r:embed="rId2"/>
          <a:stretch>
            <a:fillRect/>
          </a:stretch>
        </p:blipFill>
        <p:spPr>
          <a:xfrm>
            <a:off x="8026587" y="4306466"/>
            <a:ext cx="3618007" cy="1732497"/>
          </a:xfrm>
          <a:prstGeom prst="rect">
            <a:avLst/>
          </a:prstGeom>
        </p:spPr>
      </p:pic>
      <p:sp>
        <p:nvSpPr>
          <p:cNvPr id="8" name="TextBox 7">
            <a:extLst>
              <a:ext uri="{FF2B5EF4-FFF2-40B4-BE49-F238E27FC236}">
                <a16:creationId xmlns:a16="http://schemas.microsoft.com/office/drawing/2014/main" id="{B613AFBA-931D-B4DA-C01D-E0A472526EB2}"/>
              </a:ext>
            </a:extLst>
          </p:cNvPr>
          <p:cNvSpPr txBox="1"/>
          <p:nvPr/>
        </p:nvSpPr>
        <p:spPr>
          <a:xfrm>
            <a:off x="7522590" y="6046937"/>
            <a:ext cx="4449524"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rgbClr val="D1D3C9"/>
                </a:solidFill>
                <a:latin typeface="Arial"/>
                <a:ea typeface="MS PGothic"/>
                <a:cs typeface="Arial"/>
              </a:rPr>
              <a:t>Hybrid printed circuits tested at the edge of space by NASA engineers in July 2023. </a:t>
            </a:r>
            <a:r>
              <a:rPr lang="en-GB" sz="900" i="1" dirty="0">
                <a:solidFill>
                  <a:schemeClr val="bg1"/>
                </a:solidFill>
              </a:rPr>
              <a:t>©</a:t>
            </a:r>
            <a:r>
              <a:rPr lang="en-GB" sz="900" i="1" dirty="0">
                <a:solidFill>
                  <a:srgbClr val="D1D3C9"/>
                </a:solidFill>
                <a:latin typeface="Arial"/>
                <a:ea typeface="MS PGothic"/>
                <a:cs typeface="Arial"/>
              </a:rPr>
              <a:t> NASA</a:t>
            </a:r>
            <a:endParaRPr lang="en-US" dirty="0"/>
          </a:p>
        </p:txBody>
      </p:sp>
      <p:pic>
        <p:nvPicPr>
          <p:cNvPr id="9" name="Picture 8" descr="A close up of a circuit board&#10;&#10;Description automatically generated">
            <a:extLst>
              <a:ext uri="{FF2B5EF4-FFF2-40B4-BE49-F238E27FC236}">
                <a16:creationId xmlns:a16="http://schemas.microsoft.com/office/drawing/2014/main" id="{35D74DBF-971A-D9DA-49EE-4607E6A54AC1}"/>
              </a:ext>
            </a:extLst>
          </p:cNvPr>
          <p:cNvPicPr>
            <a:picLocks noChangeAspect="1"/>
          </p:cNvPicPr>
          <p:nvPr/>
        </p:nvPicPr>
        <p:blipFill>
          <a:blip r:embed="rId3"/>
          <a:stretch>
            <a:fillRect/>
          </a:stretch>
        </p:blipFill>
        <p:spPr>
          <a:xfrm>
            <a:off x="10712826" y="5110352"/>
            <a:ext cx="931768" cy="922560"/>
          </a:xfrm>
          <a:prstGeom prst="rect">
            <a:avLst/>
          </a:prstGeom>
        </p:spPr>
      </p:pic>
      <p:pic>
        <p:nvPicPr>
          <p:cNvPr id="10" name="Picture 9" descr="A close-up of a curved object&#10;&#10;Description automatically generated">
            <a:extLst>
              <a:ext uri="{FF2B5EF4-FFF2-40B4-BE49-F238E27FC236}">
                <a16:creationId xmlns:a16="http://schemas.microsoft.com/office/drawing/2014/main" id="{6566EE10-EB59-82D9-CCDA-4056CB8817DF}"/>
              </a:ext>
            </a:extLst>
          </p:cNvPr>
          <p:cNvPicPr>
            <a:picLocks noChangeAspect="1"/>
          </p:cNvPicPr>
          <p:nvPr/>
        </p:nvPicPr>
        <p:blipFill rotWithShape="1">
          <a:blip r:embed="rId4"/>
          <a:srcRect b="12121"/>
          <a:stretch/>
        </p:blipFill>
        <p:spPr>
          <a:xfrm>
            <a:off x="4583448" y="4322798"/>
            <a:ext cx="3002191" cy="1720804"/>
          </a:xfrm>
          <a:prstGeom prst="rect">
            <a:avLst/>
          </a:prstGeom>
        </p:spPr>
      </p:pic>
      <p:sp>
        <p:nvSpPr>
          <p:cNvPr id="5" name="TextBox 4">
            <a:extLst>
              <a:ext uri="{FF2B5EF4-FFF2-40B4-BE49-F238E27FC236}">
                <a16:creationId xmlns:a16="http://schemas.microsoft.com/office/drawing/2014/main" id="{E8C8D8A0-2F59-C2AC-E139-40158AFC348B}"/>
              </a:ext>
            </a:extLst>
          </p:cNvPr>
          <p:cNvSpPr txBox="1"/>
          <p:nvPr/>
        </p:nvSpPr>
        <p:spPr>
          <a:xfrm>
            <a:off x="4860574" y="6046936"/>
            <a:ext cx="24520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rgbClr val="D1D3C9"/>
                </a:solidFill>
                <a:latin typeface="Arial"/>
                <a:ea typeface="MS PGothic"/>
                <a:cs typeface="Arial"/>
              </a:rPr>
              <a:t>Flexible white OLEDs for solid-state lighting.</a:t>
            </a:r>
          </a:p>
          <a:p>
            <a:pPr algn="ctr"/>
            <a:r>
              <a:rPr lang="en-GB" sz="900" i="1" dirty="0">
                <a:solidFill>
                  <a:schemeClr val="bg1"/>
                </a:solidFill>
              </a:rPr>
              <a:t>©</a:t>
            </a:r>
            <a:r>
              <a:rPr lang="en-GB" sz="900" i="1" dirty="0">
                <a:solidFill>
                  <a:srgbClr val="D1D3C9"/>
                </a:solidFill>
                <a:latin typeface="Arial"/>
                <a:ea typeface="MS PGothic"/>
                <a:cs typeface="Arial"/>
              </a:rPr>
              <a:t> </a:t>
            </a:r>
            <a:r>
              <a:rPr lang="en-GB" sz="900" i="1" dirty="0" err="1">
                <a:solidFill>
                  <a:srgbClr val="D1D3C9"/>
                </a:solidFill>
                <a:latin typeface="Arial"/>
                <a:ea typeface="MS PGothic"/>
                <a:cs typeface="Arial"/>
              </a:rPr>
              <a:t>OLEDWorks</a:t>
            </a:r>
            <a:endParaRPr lang="en-GB" sz="900" i="1" dirty="0">
              <a:solidFill>
                <a:srgbClr val="D1D3C9"/>
              </a:solidFill>
              <a:latin typeface="Arial"/>
              <a:ea typeface="MS PGothic"/>
              <a:cs typeface="Arial"/>
            </a:endParaRPr>
          </a:p>
        </p:txBody>
      </p:sp>
      <p:pic>
        <p:nvPicPr>
          <p:cNvPr id="7" name="Picture 6" descr="A close up of a circuit board&#10;&#10;Description automatically generated">
            <a:extLst>
              <a:ext uri="{FF2B5EF4-FFF2-40B4-BE49-F238E27FC236}">
                <a16:creationId xmlns:a16="http://schemas.microsoft.com/office/drawing/2014/main" id="{7367AB7D-8D7D-40FC-CB5B-BE51330600A4}"/>
              </a:ext>
            </a:extLst>
          </p:cNvPr>
          <p:cNvPicPr>
            <a:picLocks noChangeAspect="1"/>
          </p:cNvPicPr>
          <p:nvPr/>
        </p:nvPicPr>
        <p:blipFill rotWithShape="1">
          <a:blip r:embed="rId5"/>
          <a:srcRect t="11642" b="9771"/>
          <a:stretch/>
        </p:blipFill>
        <p:spPr>
          <a:xfrm>
            <a:off x="326096" y="4306466"/>
            <a:ext cx="1667246" cy="1737136"/>
          </a:xfrm>
          <a:prstGeom prst="rect">
            <a:avLst/>
          </a:prstGeom>
        </p:spPr>
      </p:pic>
      <p:sp>
        <p:nvSpPr>
          <p:cNvPr id="11" name="TextBox 10">
            <a:extLst>
              <a:ext uri="{FF2B5EF4-FFF2-40B4-BE49-F238E27FC236}">
                <a16:creationId xmlns:a16="http://schemas.microsoft.com/office/drawing/2014/main" id="{B1B72B97-2C83-2205-45DB-78A784842309}"/>
              </a:ext>
            </a:extLst>
          </p:cNvPr>
          <p:cNvSpPr txBox="1"/>
          <p:nvPr/>
        </p:nvSpPr>
        <p:spPr>
          <a:xfrm>
            <a:off x="113276" y="6081875"/>
            <a:ext cx="2092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rgbClr val="D1D3C9"/>
                </a:solidFill>
                <a:latin typeface="Arial"/>
                <a:ea typeface="MS PGothic"/>
                <a:cs typeface="Arial"/>
              </a:rPr>
              <a:t>Hybrid flexible Arduino. </a:t>
            </a:r>
            <a:endParaRPr lang="en-US" dirty="0">
              <a:solidFill>
                <a:srgbClr val="003249"/>
              </a:solidFill>
              <a:ea typeface="Verdana" pitchFamily="34" charset="0"/>
              <a:cs typeface="Arial"/>
            </a:endParaRPr>
          </a:p>
          <a:p>
            <a:pPr algn="ctr"/>
            <a:r>
              <a:rPr lang="en-GB" sz="900" i="1" dirty="0">
                <a:solidFill>
                  <a:schemeClr val="bg1"/>
                </a:solidFill>
              </a:rPr>
              <a:t>©</a:t>
            </a:r>
            <a:r>
              <a:rPr lang="en-GB" sz="900" i="1" dirty="0">
                <a:solidFill>
                  <a:srgbClr val="D1D3C9"/>
                </a:solidFill>
                <a:latin typeface="Arial"/>
                <a:ea typeface="MS PGothic"/>
                <a:cs typeface="Arial"/>
              </a:rPr>
              <a:t> </a:t>
            </a:r>
            <a:r>
              <a:rPr lang="en-GB" sz="900" i="1" dirty="0" err="1">
                <a:solidFill>
                  <a:srgbClr val="D1D3C9"/>
                </a:solidFill>
                <a:latin typeface="Arial"/>
                <a:ea typeface="MS PGothic"/>
                <a:cs typeface="Arial"/>
              </a:rPr>
              <a:t>NextFlex</a:t>
            </a:r>
            <a:endParaRPr lang="en-US" dirty="0">
              <a:ea typeface="Verdana"/>
            </a:endParaRPr>
          </a:p>
        </p:txBody>
      </p:sp>
      <p:pic>
        <p:nvPicPr>
          <p:cNvPr id="12" name="Picture 11" descr="A silver tube with a black background&#10;&#10;Description automatically generated">
            <a:extLst>
              <a:ext uri="{FF2B5EF4-FFF2-40B4-BE49-F238E27FC236}">
                <a16:creationId xmlns:a16="http://schemas.microsoft.com/office/drawing/2014/main" id="{3DF4BABC-FEA6-8FD0-3AFC-808F9D149170}"/>
              </a:ext>
            </a:extLst>
          </p:cNvPr>
          <p:cNvPicPr>
            <a:picLocks noChangeAspect="1"/>
          </p:cNvPicPr>
          <p:nvPr/>
        </p:nvPicPr>
        <p:blipFill>
          <a:blip r:embed="rId6"/>
          <a:stretch>
            <a:fillRect/>
          </a:stretch>
        </p:blipFill>
        <p:spPr>
          <a:xfrm>
            <a:off x="2148203" y="4319463"/>
            <a:ext cx="2291300" cy="1743424"/>
          </a:xfrm>
          <a:prstGeom prst="rect">
            <a:avLst/>
          </a:prstGeom>
        </p:spPr>
      </p:pic>
      <p:sp>
        <p:nvSpPr>
          <p:cNvPr id="13" name="TextBox 12">
            <a:extLst>
              <a:ext uri="{FF2B5EF4-FFF2-40B4-BE49-F238E27FC236}">
                <a16:creationId xmlns:a16="http://schemas.microsoft.com/office/drawing/2014/main" id="{A725054C-F395-543D-5644-28721ED87B93}"/>
              </a:ext>
            </a:extLst>
          </p:cNvPr>
          <p:cNvSpPr txBox="1"/>
          <p:nvPr/>
        </p:nvSpPr>
        <p:spPr>
          <a:xfrm>
            <a:off x="2148203" y="6086827"/>
            <a:ext cx="2291300" cy="383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rgbClr val="D1D3C9"/>
                </a:solidFill>
                <a:latin typeface="Arial"/>
                <a:ea typeface="MS PGothic"/>
                <a:cs typeface="Arial"/>
              </a:rPr>
              <a:t>X-Ray scan of Coaxial cable 3D printed with Nano Dimension Dragon Fly IV.</a:t>
            </a:r>
            <a:endParaRPr lang="en-GB" sz="900" i="1" dirty="0">
              <a:solidFill>
                <a:srgbClr val="D1D3C9"/>
              </a:solidFill>
              <a:latin typeface="Arial" panose="020B0604020202020204" pitchFamily="34" charset="0"/>
              <a:ea typeface="MS PGothic" pitchFamily="34" charset="-128"/>
              <a:cs typeface="Arial" panose="020B0604020202020204" pitchFamily="34" charset="0"/>
            </a:endParaRPr>
          </a:p>
        </p:txBody>
      </p:sp>
      <p:pic>
        <p:nvPicPr>
          <p:cNvPr id="1026" name="bodyImage">
            <a:extLst>
              <a:ext uri="{FF2B5EF4-FFF2-40B4-BE49-F238E27FC236}">
                <a16:creationId xmlns:a16="http://schemas.microsoft.com/office/drawing/2014/main" id="{83FE050F-C970-DF9A-E09F-3626485D486C}"/>
              </a:ext>
            </a:extLst>
          </p:cNvPr>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9224823" y="2041707"/>
            <a:ext cx="2865735" cy="161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9BBD6E3-91DC-280C-896D-A706BAB8573A}"/>
              </a:ext>
            </a:extLst>
          </p:cNvPr>
          <p:cNvSpPr txBox="1"/>
          <p:nvPr/>
        </p:nvSpPr>
        <p:spPr>
          <a:xfrm>
            <a:off x="9224823" y="3641493"/>
            <a:ext cx="2865736" cy="507831"/>
          </a:xfrm>
          <a:prstGeom prst="rect">
            <a:avLst/>
          </a:prstGeom>
          <a:noFill/>
        </p:spPr>
        <p:txBody>
          <a:bodyPr wrap="square">
            <a:spAutoFit/>
          </a:bodyPr>
          <a:lstStyle/>
          <a:p>
            <a:pPr algn="ctr"/>
            <a:r>
              <a:rPr lang="en-GB" sz="900" i="1" dirty="0">
                <a:solidFill>
                  <a:schemeClr val="bg2">
                    <a:lumMod val="90000"/>
                  </a:schemeClr>
                </a:solidFill>
                <a:effectLst/>
                <a:latin typeface="Helvetica" panose="020B0604020202020204" pitchFamily="34" charset="0"/>
                <a:ea typeface="Calibri" panose="020F0502020204030204" pitchFamily="34" charset="0"/>
                <a:cs typeface="Calibri" panose="020F0502020204030204" pitchFamily="34" charset="0"/>
              </a:rPr>
              <a:t>L3Harris Invest</a:t>
            </a:r>
            <a:r>
              <a:rPr lang="en-GB" sz="900" i="1" dirty="0">
                <a:solidFill>
                  <a:schemeClr val="bg2">
                    <a:lumMod val="90000"/>
                  </a:schemeClr>
                </a:solidFill>
                <a:latin typeface="Helvetica" panose="020B0604020202020204" pitchFamily="34" charset="0"/>
                <a:ea typeface="Calibri" panose="020F0502020204030204" pitchFamily="34" charset="0"/>
                <a:cs typeface="Calibri" panose="020F0502020204030204" pitchFamily="34" charset="0"/>
              </a:rPr>
              <a:t>igates</a:t>
            </a:r>
            <a:r>
              <a:rPr lang="en-GB" sz="900" i="1" dirty="0">
                <a:solidFill>
                  <a:schemeClr val="bg2">
                    <a:lumMod val="90000"/>
                  </a:schemeClr>
                </a:solidFill>
                <a:effectLst/>
                <a:latin typeface="Helvetica" panose="020B0604020202020204" pitchFamily="34" charset="0"/>
                <a:ea typeface="Calibri" panose="020F0502020204030204" pitchFamily="34" charset="0"/>
                <a:cs typeface="Calibri" panose="020F0502020204030204" pitchFamily="34" charset="0"/>
              </a:rPr>
              <a:t> 3D Printed Materials for Satellite Manufacturing.</a:t>
            </a:r>
          </a:p>
          <a:p>
            <a:pPr algn="ctr"/>
            <a:r>
              <a:rPr lang="en-GB" sz="900" i="1" dirty="0">
                <a:solidFill>
                  <a:schemeClr val="bg2">
                    <a:lumMod val="90000"/>
                  </a:schemeClr>
                </a:solidFill>
                <a:effectLst/>
                <a:latin typeface="Helvetica" panose="020B0604020202020204" pitchFamily="34" charset="0"/>
                <a:ea typeface="Calibri" panose="020F0502020204030204" pitchFamily="34" charset="0"/>
                <a:cs typeface="Calibri" panose="020F0502020204030204" pitchFamily="34" charset="0"/>
              </a:rPr>
              <a:t>Image courtesy of NASA's Glenn Research </a:t>
            </a:r>
            <a:r>
              <a:rPr lang="en-GB" sz="900" i="1" dirty="0" err="1">
                <a:solidFill>
                  <a:schemeClr val="bg2">
                    <a:lumMod val="90000"/>
                  </a:schemeClr>
                </a:solidFill>
                <a:effectLst/>
                <a:latin typeface="Helvetica" panose="020B0604020202020204" pitchFamily="34" charset="0"/>
                <a:ea typeface="Calibri" panose="020F0502020204030204" pitchFamily="34" charset="0"/>
                <a:cs typeface="Calibri" panose="020F0502020204030204" pitchFamily="34" charset="0"/>
              </a:rPr>
              <a:t>Center</a:t>
            </a:r>
            <a:endParaRPr lang="en-GB" sz="900" i="1" dirty="0">
              <a:solidFill>
                <a:schemeClr val="bg2">
                  <a:lumMod val="90000"/>
                </a:schemeClr>
              </a:solidFill>
            </a:endParaRPr>
          </a:p>
        </p:txBody>
      </p:sp>
    </p:spTree>
    <p:extLst>
      <p:ext uri="{BB962C8B-B14F-4D97-AF65-F5344CB8AC3E}">
        <p14:creationId xmlns:p14="http://schemas.microsoft.com/office/powerpoint/2010/main" val="187665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273F-916C-4FE7-2830-EEEEB824FA3C}"/>
              </a:ext>
            </a:extLst>
          </p:cNvPr>
          <p:cNvSpPr>
            <a:spLocks noGrp="1"/>
          </p:cNvSpPr>
          <p:nvPr>
            <p:ph type="title"/>
          </p:nvPr>
        </p:nvSpPr>
        <p:spPr/>
        <p:txBody>
          <a:bodyPr/>
          <a:lstStyle/>
          <a:p>
            <a:r>
              <a:rPr lang="en-GB" dirty="0"/>
              <a:t>INNOVATIVE CONCEPTS</a:t>
            </a:r>
          </a:p>
        </p:txBody>
      </p:sp>
      <p:sp>
        <p:nvSpPr>
          <p:cNvPr id="3" name="Content Placeholder 2">
            <a:extLst>
              <a:ext uri="{FF2B5EF4-FFF2-40B4-BE49-F238E27FC236}">
                <a16:creationId xmlns:a16="http://schemas.microsoft.com/office/drawing/2014/main" id="{A7029317-1143-1178-56ED-60C6B1021038}"/>
              </a:ext>
            </a:extLst>
          </p:cNvPr>
          <p:cNvSpPr>
            <a:spLocks noGrp="1"/>
          </p:cNvSpPr>
          <p:nvPr>
            <p:ph idx="1"/>
          </p:nvPr>
        </p:nvSpPr>
        <p:spPr>
          <a:xfrm>
            <a:off x="219600" y="882000"/>
            <a:ext cx="9093076" cy="5328000"/>
          </a:xfrm>
        </p:spPr>
        <p:txBody>
          <a:bodyPr/>
          <a:lstStyle/>
          <a:p>
            <a:pPr algn="ctr"/>
            <a:r>
              <a:rPr lang="en-GB" dirty="0">
                <a:solidFill>
                  <a:schemeClr val="bg1"/>
                </a:solidFill>
              </a:rPr>
              <a:t>“The biggest mistake you can do with 3D printing is duplicating an existing design”</a:t>
            </a:r>
          </a:p>
          <a:p>
            <a:pPr algn="ctr"/>
            <a:r>
              <a:rPr lang="en-GB" dirty="0">
                <a:solidFill>
                  <a:schemeClr val="bg1"/>
                </a:solidFill>
              </a:rPr>
              <a:t>~ Tommaso </a:t>
            </a:r>
            <a:r>
              <a:rPr lang="en-GB" dirty="0" err="1">
                <a:solidFill>
                  <a:schemeClr val="bg1"/>
                </a:solidFill>
              </a:rPr>
              <a:t>Ghidini</a:t>
            </a:r>
            <a:r>
              <a:rPr lang="en-GB" dirty="0">
                <a:solidFill>
                  <a:schemeClr val="bg1"/>
                </a:solidFill>
              </a:rPr>
              <a:t>, H/Mechanical Department • TEC-M, </a:t>
            </a:r>
            <a:r>
              <a:rPr lang="en-GB" dirty="0" err="1">
                <a:solidFill>
                  <a:schemeClr val="bg1"/>
                </a:solidFill>
              </a:rPr>
              <a:t>TEDxESA</a:t>
            </a:r>
            <a:r>
              <a:rPr lang="en-GB" dirty="0">
                <a:solidFill>
                  <a:schemeClr val="bg1"/>
                </a:solidFill>
              </a:rPr>
              <a:t> 2015</a:t>
            </a:r>
          </a:p>
          <a:p>
            <a:endParaRPr lang="en-GB" dirty="0"/>
          </a:p>
          <a:p>
            <a:endParaRPr lang="en-GB" dirty="0"/>
          </a:p>
        </p:txBody>
      </p:sp>
      <p:pic>
        <p:nvPicPr>
          <p:cNvPr id="27" name="Picture 26" descr="A hand holding a plastic object&#10;&#10;Description automatically generated">
            <a:extLst>
              <a:ext uri="{FF2B5EF4-FFF2-40B4-BE49-F238E27FC236}">
                <a16:creationId xmlns:a16="http://schemas.microsoft.com/office/drawing/2014/main" id="{ACE1EBA1-23D2-33D2-86B4-73D369EF1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441" y="-256064"/>
            <a:ext cx="2032470" cy="2032470"/>
          </a:xfrm>
          <a:prstGeom prst="rect">
            <a:avLst/>
          </a:prstGeom>
        </p:spPr>
      </p:pic>
      <p:pic>
        <p:nvPicPr>
          <p:cNvPr id="29" name="Picture 28" descr="A close-up of a metal bracket&#10;&#10;Description automatically generated">
            <a:extLst>
              <a:ext uri="{FF2B5EF4-FFF2-40B4-BE49-F238E27FC236}">
                <a16:creationId xmlns:a16="http://schemas.microsoft.com/office/drawing/2014/main" id="{D9390C27-6814-66F1-60CA-716C4BD2E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0743" y="645566"/>
            <a:ext cx="1854995" cy="1854995"/>
          </a:xfrm>
          <a:prstGeom prst="rect">
            <a:avLst/>
          </a:prstGeom>
        </p:spPr>
      </p:pic>
      <p:sp>
        <p:nvSpPr>
          <p:cNvPr id="7" name="TextBox 6">
            <a:extLst>
              <a:ext uri="{FF2B5EF4-FFF2-40B4-BE49-F238E27FC236}">
                <a16:creationId xmlns:a16="http://schemas.microsoft.com/office/drawing/2014/main" id="{9543065F-3ED9-01C6-FFAC-7803060502B9}"/>
              </a:ext>
            </a:extLst>
          </p:cNvPr>
          <p:cNvSpPr txBox="1"/>
          <p:nvPr/>
        </p:nvSpPr>
        <p:spPr>
          <a:xfrm>
            <a:off x="616018" y="1952787"/>
            <a:ext cx="2031325" cy="369332"/>
          </a:xfrm>
          <a:prstGeom prst="rect">
            <a:avLst/>
          </a:prstGeom>
          <a:noFill/>
        </p:spPr>
        <p:txBody>
          <a:bodyPr wrap="none" rtlCol="0">
            <a:spAutoFit/>
          </a:bodyPr>
          <a:lstStyle/>
          <a:p>
            <a:pPr algn="l"/>
            <a:r>
              <a:rPr lang="en-GB" dirty="0">
                <a:solidFill>
                  <a:schemeClr val="bg1"/>
                </a:solidFill>
                <a:latin typeface="Arial" panose="020B0604020202020204" pitchFamily="34" charset="0"/>
                <a:ea typeface="MS PGothic" pitchFamily="34" charset="-128"/>
                <a:cs typeface="Arial" panose="020B0604020202020204" pitchFamily="34" charset="0"/>
              </a:rPr>
              <a:t>Nature is additive!</a:t>
            </a:r>
          </a:p>
        </p:txBody>
      </p:sp>
      <p:pic>
        <p:nvPicPr>
          <p:cNvPr id="10" name="Untitled design">
            <a:hlinkClick r:id="" action="ppaction://media"/>
            <a:extLst>
              <a:ext uri="{FF2B5EF4-FFF2-40B4-BE49-F238E27FC236}">
                <a16:creationId xmlns:a16="http://schemas.microsoft.com/office/drawing/2014/main" id="{75A98950-A6C7-E33C-703B-A42EAA1F8D4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822350" y="2362533"/>
            <a:ext cx="6896100" cy="3873500"/>
          </a:xfrm>
          <a:prstGeom prst="rect">
            <a:avLst/>
          </a:prstGeom>
        </p:spPr>
      </p:pic>
      <p:sp>
        <p:nvSpPr>
          <p:cNvPr id="13" name="TextBox 12">
            <a:extLst>
              <a:ext uri="{FF2B5EF4-FFF2-40B4-BE49-F238E27FC236}">
                <a16:creationId xmlns:a16="http://schemas.microsoft.com/office/drawing/2014/main" id="{48CBB8C6-B73F-3E00-AAFE-E67582393C45}"/>
              </a:ext>
            </a:extLst>
          </p:cNvPr>
          <p:cNvSpPr txBox="1"/>
          <p:nvPr/>
        </p:nvSpPr>
        <p:spPr>
          <a:xfrm>
            <a:off x="669496" y="1949135"/>
            <a:ext cx="7366184" cy="369332"/>
          </a:xfrm>
          <a:prstGeom prst="rect">
            <a:avLst/>
          </a:prstGeom>
          <a:noFill/>
        </p:spPr>
        <p:txBody>
          <a:bodyPr wrap="none" rtlCol="0">
            <a:spAutoFit/>
          </a:bodyPr>
          <a:lstStyle/>
          <a:p>
            <a:pPr algn="l"/>
            <a:r>
              <a:rPr lang="en-GB" dirty="0">
                <a:solidFill>
                  <a:schemeClr val="bg1"/>
                </a:solidFill>
                <a:latin typeface="Arial" panose="020B0604020202020204" pitchFamily="34" charset="0"/>
                <a:ea typeface="MS PGothic" pitchFamily="34" charset="-128"/>
                <a:cs typeface="Arial" panose="020B0604020202020204" pitchFamily="34" charset="0"/>
              </a:rPr>
              <a:t>And from a structural point of view, it adds material only where needed</a:t>
            </a:r>
          </a:p>
        </p:txBody>
      </p:sp>
      <p:pic>
        <p:nvPicPr>
          <p:cNvPr id="17" name="Picture 16" descr="A tree on a hill&#10;&#10;Description automatically generated">
            <a:extLst>
              <a:ext uri="{FF2B5EF4-FFF2-40B4-BE49-F238E27FC236}">
                <a16:creationId xmlns:a16="http://schemas.microsoft.com/office/drawing/2014/main" id="{ED191DDA-286A-AC4E-A05A-D2D95C3D7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2350" y="2336634"/>
            <a:ext cx="7116358" cy="4003771"/>
          </a:xfrm>
          <a:prstGeom prst="rect">
            <a:avLst/>
          </a:prstGeom>
        </p:spPr>
      </p:pic>
    </p:spTree>
    <p:custDataLst>
      <p:tags r:id="rId1"/>
    </p:custDataLst>
    <p:extLst>
      <p:ext uri="{BB962C8B-B14F-4D97-AF65-F5344CB8AC3E}">
        <p14:creationId xmlns:p14="http://schemas.microsoft.com/office/powerpoint/2010/main" val="12757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2" presetClass="mediacall" presetSubtype="0" fill="hold" nodeType="withEffect">
                                  <p:stCondLst>
                                    <p:cond delay="0"/>
                                  </p:stCondLst>
                                  <p:childTnLst>
                                    <p:cmd type="call" cmd="togglePause">
                                      <p:cBhvr>
                                        <p:cTn id="20" dur="1"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md type="call" cmd="stop">
                                      <p:cBhvr>
                                        <p:cTn id="27" dur="1">
                                          <p:stCondLst>
                                            <p:cond delay="0"/>
                                          </p:stCondLst>
                                        </p:cTn>
                                        <p:tgtEl>
                                          <p:spTgt spid="10"/>
                                        </p:tgtEl>
                                      </p:cBhvr>
                                    </p:cmd>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8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repeatCount="indefinite" fill="hold" display="0">
                  <p:stCondLst>
                    <p:cond delay="indefinite"/>
                  </p:stCondLst>
                </p:cTn>
                <p:tgtEl>
                  <p:spTgt spid="10"/>
                </p:tgtEl>
              </p:cMediaNode>
            </p:video>
          </p:childTnLst>
        </p:cTn>
      </p:par>
    </p:tnLst>
    <p:bldLst>
      <p:bldP spid="3" grpId="0" uiExpand="1" build="p"/>
      <p:bldP spid="7" grpId="0"/>
      <p:bldP spid="7"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transparent box&#10;&#10;Description automatically generated">
            <a:extLst>
              <a:ext uri="{FF2B5EF4-FFF2-40B4-BE49-F238E27FC236}">
                <a16:creationId xmlns:a16="http://schemas.microsoft.com/office/drawing/2014/main" id="{AB965C80-E188-26CC-14BA-B566F1908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756" y="1798355"/>
            <a:ext cx="1728109" cy="1745985"/>
          </a:xfrm>
          <a:prstGeom prst="rect">
            <a:avLst/>
          </a:prstGeom>
        </p:spPr>
      </p:pic>
      <p:sp>
        <p:nvSpPr>
          <p:cNvPr id="19" name="TextBox 18">
            <a:extLst>
              <a:ext uri="{FF2B5EF4-FFF2-40B4-BE49-F238E27FC236}">
                <a16:creationId xmlns:a16="http://schemas.microsoft.com/office/drawing/2014/main" id="{8F6119E7-825D-B9CE-49E2-3630A9D3240E}"/>
              </a:ext>
            </a:extLst>
          </p:cNvPr>
          <p:cNvSpPr txBox="1"/>
          <p:nvPr/>
        </p:nvSpPr>
        <p:spPr>
          <a:xfrm>
            <a:off x="4621315" y="3590924"/>
            <a:ext cx="2909594" cy="230832"/>
          </a:xfrm>
          <a:prstGeom prst="rect">
            <a:avLst/>
          </a:prstGeom>
          <a:noFill/>
        </p:spPr>
        <p:txBody>
          <a:bodyPr wrap="square">
            <a:spAutoFit/>
          </a:bodyPr>
          <a:lstStyle/>
          <a:p>
            <a:pPr algn="ctr"/>
            <a:r>
              <a:rPr lang="en-GB" sz="900" dirty="0">
                <a:solidFill>
                  <a:schemeClr val="bg1"/>
                </a:solidFill>
                <a:latin typeface="+mn-lt"/>
              </a:rPr>
              <a:t>[4]</a:t>
            </a:r>
          </a:p>
        </p:txBody>
      </p:sp>
      <p:sp>
        <p:nvSpPr>
          <p:cNvPr id="2" name="Title 1">
            <a:extLst>
              <a:ext uri="{FF2B5EF4-FFF2-40B4-BE49-F238E27FC236}">
                <a16:creationId xmlns:a16="http://schemas.microsoft.com/office/drawing/2014/main" id="{04B6273F-916C-4FE7-2830-EEEEB824FA3C}"/>
              </a:ext>
            </a:extLst>
          </p:cNvPr>
          <p:cNvSpPr>
            <a:spLocks noGrp="1"/>
          </p:cNvSpPr>
          <p:nvPr>
            <p:ph type="title"/>
          </p:nvPr>
        </p:nvSpPr>
        <p:spPr/>
        <p:txBody>
          <a:bodyPr/>
          <a:lstStyle/>
          <a:p>
            <a:r>
              <a:rPr lang="en-GB" dirty="0"/>
              <a:t>INNOVATIVE CONCEPTS</a:t>
            </a:r>
          </a:p>
        </p:txBody>
      </p:sp>
      <p:sp>
        <p:nvSpPr>
          <p:cNvPr id="3" name="Content Placeholder 2">
            <a:extLst>
              <a:ext uri="{FF2B5EF4-FFF2-40B4-BE49-F238E27FC236}">
                <a16:creationId xmlns:a16="http://schemas.microsoft.com/office/drawing/2014/main" id="{A7029317-1143-1178-56ED-60C6B1021038}"/>
              </a:ext>
            </a:extLst>
          </p:cNvPr>
          <p:cNvSpPr>
            <a:spLocks noGrp="1"/>
          </p:cNvSpPr>
          <p:nvPr>
            <p:ph idx="1"/>
          </p:nvPr>
        </p:nvSpPr>
        <p:spPr>
          <a:xfrm>
            <a:off x="219600" y="882000"/>
            <a:ext cx="9093076" cy="5328000"/>
          </a:xfrm>
        </p:spPr>
        <p:txBody>
          <a:bodyPr/>
          <a:lstStyle/>
          <a:p>
            <a:pPr algn="ctr"/>
            <a:r>
              <a:rPr lang="en-GB" dirty="0">
                <a:solidFill>
                  <a:schemeClr val="bg1"/>
                </a:solidFill>
              </a:rPr>
              <a:t>We need to learn to think in 3D also for electronics,</a:t>
            </a:r>
          </a:p>
          <a:p>
            <a:pPr algn="ctr"/>
            <a:r>
              <a:rPr lang="en-GB" dirty="0">
                <a:solidFill>
                  <a:schemeClr val="bg1"/>
                </a:solidFill>
              </a:rPr>
              <a:t>and develop new designs to make full use of the potentiality printing has to offer!</a:t>
            </a:r>
          </a:p>
          <a:p>
            <a:endParaRPr lang="en-GB" dirty="0"/>
          </a:p>
          <a:p>
            <a:endParaRPr lang="en-GB" dirty="0"/>
          </a:p>
        </p:txBody>
      </p:sp>
      <p:pic>
        <p:nvPicPr>
          <p:cNvPr id="4" name="Picture 3">
            <a:extLst>
              <a:ext uri="{FF2B5EF4-FFF2-40B4-BE49-F238E27FC236}">
                <a16:creationId xmlns:a16="http://schemas.microsoft.com/office/drawing/2014/main" id="{1BFEDC7C-22FF-D7A3-AC8F-6F56E4B94277}"/>
              </a:ext>
            </a:extLst>
          </p:cNvPr>
          <p:cNvPicPr>
            <a:picLocks noChangeAspect="1"/>
          </p:cNvPicPr>
          <p:nvPr/>
        </p:nvPicPr>
        <p:blipFill rotWithShape="1">
          <a:blip r:embed="rId3"/>
          <a:srcRect l="68201" t="39293" r="24919" b="39082"/>
          <a:stretch/>
        </p:blipFill>
        <p:spPr>
          <a:xfrm>
            <a:off x="6790351" y="4159624"/>
            <a:ext cx="1197858" cy="1576238"/>
          </a:xfrm>
          <a:prstGeom prst="rect">
            <a:avLst/>
          </a:prstGeom>
        </p:spPr>
      </p:pic>
      <p:pic>
        <p:nvPicPr>
          <p:cNvPr id="5" name="Picture 4">
            <a:extLst>
              <a:ext uri="{FF2B5EF4-FFF2-40B4-BE49-F238E27FC236}">
                <a16:creationId xmlns:a16="http://schemas.microsoft.com/office/drawing/2014/main" id="{81C3F87B-C511-EC4B-4826-8AD84BA319A3}"/>
              </a:ext>
            </a:extLst>
          </p:cNvPr>
          <p:cNvPicPr>
            <a:picLocks noChangeAspect="1"/>
          </p:cNvPicPr>
          <p:nvPr/>
        </p:nvPicPr>
        <p:blipFill rotWithShape="1">
          <a:blip r:embed="rId3"/>
          <a:srcRect l="66476" t="68483" r="12372" b="3606"/>
          <a:stretch/>
        </p:blipFill>
        <p:spPr>
          <a:xfrm>
            <a:off x="3797252" y="4159624"/>
            <a:ext cx="2853684" cy="1576239"/>
          </a:xfrm>
          <a:prstGeom prst="rect">
            <a:avLst/>
          </a:prstGeom>
        </p:spPr>
      </p:pic>
      <p:sp>
        <p:nvSpPr>
          <p:cNvPr id="8" name="TextBox 7">
            <a:extLst>
              <a:ext uri="{FF2B5EF4-FFF2-40B4-BE49-F238E27FC236}">
                <a16:creationId xmlns:a16="http://schemas.microsoft.com/office/drawing/2014/main" id="{89A7F974-A1E9-8317-E2D3-C32C9C6B5160}"/>
              </a:ext>
            </a:extLst>
          </p:cNvPr>
          <p:cNvSpPr txBox="1"/>
          <p:nvPr/>
        </p:nvSpPr>
        <p:spPr>
          <a:xfrm>
            <a:off x="9681893" y="2976657"/>
            <a:ext cx="2909594" cy="230832"/>
          </a:xfrm>
          <a:prstGeom prst="rect">
            <a:avLst/>
          </a:prstGeom>
          <a:noFill/>
        </p:spPr>
        <p:txBody>
          <a:bodyPr wrap="square">
            <a:spAutoFit/>
          </a:bodyPr>
          <a:lstStyle/>
          <a:p>
            <a:pPr algn="ctr"/>
            <a:r>
              <a:rPr lang="en-GB" sz="900" dirty="0">
                <a:solidFill>
                  <a:schemeClr val="bg1"/>
                </a:solidFill>
                <a:latin typeface="+mn-lt"/>
              </a:rPr>
              <a:t>[3]</a:t>
            </a:r>
          </a:p>
        </p:txBody>
      </p:sp>
      <p:sp>
        <p:nvSpPr>
          <p:cNvPr id="9" name="TextBox 8">
            <a:extLst>
              <a:ext uri="{FF2B5EF4-FFF2-40B4-BE49-F238E27FC236}">
                <a16:creationId xmlns:a16="http://schemas.microsoft.com/office/drawing/2014/main" id="{91BF1107-566D-BD83-7826-C6BFDE18D465}"/>
              </a:ext>
            </a:extLst>
          </p:cNvPr>
          <p:cNvSpPr txBox="1"/>
          <p:nvPr/>
        </p:nvSpPr>
        <p:spPr>
          <a:xfrm>
            <a:off x="2692108" y="5795499"/>
            <a:ext cx="6434936" cy="230832"/>
          </a:xfrm>
          <a:prstGeom prst="rect">
            <a:avLst/>
          </a:prstGeom>
          <a:noFill/>
        </p:spPr>
        <p:txBody>
          <a:bodyPr wrap="square">
            <a:spAutoFit/>
          </a:bodyPr>
          <a:lstStyle/>
          <a:p>
            <a:pPr algn="ctr"/>
            <a:r>
              <a:rPr lang="en-GB" sz="900" dirty="0">
                <a:solidFill>
                  <a:schemeClr val="bg1"/>
                </a:solidFill>
                <a:latin typeface="+mn-lt"/>
              </a:rPr>
              <a:t>[2]</a:t>
            </a:r>
          </a:p>
        </p:txBody>
      </p:sp>
      <p:pic>
        <p:nvPicPr>
          <p:cNvPr id="1026" name="Picture 2" descr="Sphere Phased Array Antenna">
            <a:extLst>
              <a:ext uri="{FF2B5EF4-FFF2-40B4-BE49-F238E27FC236}">
                <a16:creationId xmlns:a16="http://schemas.microsoft.com/office/drawing/2014/main" id="{D81B7CA5-74B1-F564-85C5-BF76C172D8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3723" y="1992106"/>
            <a:ext cx="1912087" cy="972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a:extLst>
              <a:ext uri="{FF2B5EF4-FFF2-40B4-BE49-F238E27FC236}">
                <a16:creationId xmlns:a16="http://schemas.microsoft.com/office/drawing/2014/main" id="{714B5BFB-6FCE-8809-D6B4-5E3B26AD55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12" y="1833056"/>
            <a:ext cx="2575688" cy="39220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4658D6-156D-A02B-2DDB-9BA14BA5AA1E}"/>
              </a:ext>
            </a:extLst>
          </p:cNvPr>
          <p:cNvSpPr txBox="1"/>
          <p:nvPr/>
        </p:nvSpPr>
        <p:spPr>
          <a:xfrm>
            <a:off x="17757" y="6372000"/>
            <a:ext cx="4006320" cy="338554"/>
          </a:xfrm>
          <a:prstGeom prst="rect">
            <a:avLst/>
          </a:prstGeom>
          <a:solidFill>
            <a:schemeClr val="bg1"/>
          </a:solidFill>
        </p:spPr>
        <p:txBody>
          <a:bodyPr wrap="square">
            <a:spAutoFit/>
          </a:bodyPr>
          <a:lstStyle/>
          <a:p>
            <a:r>
              <a:rPr lang="en-GB" sz="800" b="0" i="1" dirty="0">
                <a:solidFill>
                  <a:sysClr val="windowText" lastClr="000000"/>
                </a:solidFill>
                <a:effectLst/>
                <a:latin typeface="Arial" panose="020B0604020202020204" pitchFamily="34" charset="0"/>
                <a:cs typeface="Arial" panose="020B0604020202020204" pitchFamily="34" charset="0"/>
              </a:rPr>
              <a:t>Wu, SY., Yang, C., Hsu, W. et al. 3D-printed microelectronics for integrated circuitry and passive wireless sensors. </a:t>
            </a:r>
            <a:r>
              <a:rPr lang="en-GB" sz="800" b="0" i="1" dirty="0" err="1">
                <a:solidFill>
                  <a:sysClr val="windowText" lastClr="000000"/>
                </a:solidFill>
                <a:effectLst/>
                <a:latin typeface="Arial" panose="020B0604020202020204" pitchFamily="34" charset="0"/>
                <a:cs typeface="Arial" panose="020B0604020202020204" pitchFamily="34" charset="0"/>
              </a:rPr>
              <a:t>Microsyst</a:t>
            </a:r>
            <a:r>
              <a:rPr lang="en-GB" sz="800" b="0" i="1" dirty="0">
                <a:solidFill>
                  <a:sysClr val="windowText" lastClr="000000"/>
                </a:solidFill>
                <a:effectLst/>
                <a:latin typeface="Arial" panose="020B0604020202020204" pitchFamily="34" charset="0"/>
                <a:cs typeface="Arial" panose="020B0604020202020204" pitchFamily="34" charset="0"/>
              </a:rPr>
              <a:t> </a:t>
            </a:r>
            <a:r>
              <a:rPr lang="en-GB" sz="800" b="0" i="1" dirty="0" err="1">
                <a:solidFill>
                  <a:sysClr val="windowText" lastClr="000000"/>
                </a:solidFill>
                <a:effectLst/>
                <a:latin typeface="Arial" panose="020B0604020202020204" pitchFamily="34" charset="0"/>
                <a:cs typeface="Arial" panose="020B0604020202020204" pitchFamily="34" charset="0"/>
              </a:rPr>
              <a:t>Nanoeng</a:t>
            </a:r>
            <a:r>
              <a:rPr lang="en-GB" sz="800" b="0" i="1" dirty="0">
                <a:solidFill>
                  <a:sysClr val="windowText" lastClr="000000"/>
                </a:solidFill>
                <a:effectLst/>
                <a:latin typeface="Arial" panose="020B0604020202020204" pitchFamily="34" charset="0"/>
                <a:cs typeface="Arial" panose="020B0604020202020204" pitchFamily="34" charset="0"/>
              </a:rPr>
              <a:t> </a:t>
            </a:r>
            <a:r>
              <a:rPr lang="en-GB" sz="800" b="1" i="1" dirty="0">
                <a:solidFill>
                  <a:sysClr val="windowText" lastClr="000000"/>
                </a:solidFill>
                <a:effectLst/>
                <a:latin typeface="Arial" panose="020B0604020202020204" pitchFamily="34" charset="0"/>
                <a:cs typeface="Arial" panose="020B0604020202020204" pitchFamily="34" charset="0"/>
              </a:rPr>
              <a:t>1</a:t>
            </a:r>
            <a:r>
              <a:rPr lang="en-GB" sz="800" b="0" i="1" dirty="0">
                <a:solidFill>
                  <a:sysClr val="windowText" lastClr="000000"/>
                </a:solidFill>
                <a:effectLst/>
                <a:latin typeface="Arial" panose="020B0604020202020204" pitchFamily="34" charset="0"/>
                <a:cs typeface="Arial" panose="020B0604020202020204" pitchFamily="34" charset="0"/>
              </a:rPr>
              <a:t>, 15013 (2015)</a:t>
            </a:r>
            <a:endParaRPr lang="en-GB" sz="800" i="1" dirty="0">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B25188C-860B-2D16-B85D-036F129384C5}"/>
              </a:ext>
            </a:extLst>
          </p:cNvPr>
          <p:cNvSpPr txBox="1"/>
          <p:nvPr/>
        </p:nvSpPr>
        <p:spPr>
          <a:xfrm>
            <a:off x="4059138" y="6101384"/>
            <a:ext cx="4445670" cy="707886"/>
          </a:xfrm>
          <a:prstGeom prst="rect">
            <a:avLst/>
          </a:prstGeom>
          <a:solidFill>
            <a:schemeClr val="bg1"/>
          </a:solidFill>
        </p:spPr>
        <p:txBody>
          <a:bodyPr wrap="square">
            <a:spAutoFit/>
          </a:bodyPr>
          <a:lstStyle/>
          <a:p>
            <a:r>
              <a:rPr lang="en-GB" sz="800" i="1" dirty="0">
                <a:solidFill>
                  <a:sysClr val="windowText" lastClr="000000"/>
                </a:solidFill>
                <a:latin typeface="Arial" panose="020B0604020202020204" pitchFamily="34" charset="0"/>
                <a:cs typeface="Arial" panose="020B0604020202020204" pitchFamily="34" charset="0"/>
              </a:rPr>
              <a:t>[1] Credit: Alex Valentine, Lori K. Sanders, Jennifer Lewis / Harvard University</a:t>
            </a:r>
          </a:p>
          <a:p>
            <a:r>
              <a:rPr lang="en-GB" sz="800" i="1" dirty="0">
                <a:solidFill>
                  <a:sysClr val="windowText" lastClr="000000"/>
                </a:solidFill>
                <a:latin typeface="Arial" panose="020B0604020202020204" pitchFamily="34" charset="0"/>
                <a:cs typeface="Arial" panose="020B0604020202020204" pitchFamily="34" charset="0"/>
              </a:rPr>
              <a:t>[2] </a:t>
            </a:r>
            <a:r>
              <a:rPr lang="en-GB" sz="800" b="0" i="1" dirty="0">
                <a:solidFill>
                  <a:sysClr val="windowText" lastClr="000000"/>
                </a:solidFill>
                <a:effectLst/>
                <a:latin typeface="+mn-lt"/>
              </a:rPr>
              <a:t>Demonstrator of 3D Printed Egg Timer | FAPS – University Erlangen-Nuremberg, Neotech</a:t>
            </a:r>
          </a:p>
          <a:p>
            <a:r>
              <a:rPr lang="en-GB" sz="800" i="1" dirty="0">
                <a:solidFill>
                  <a:sysClr val="windowText" lastClr="000000"/>
                </a:solidFill>
                <a:latin typeface="+mn-lt"/>
              </a:rPr>
              <a:t>[3] </a:t>
            </a:r>
            <a:r>
              <a:rPr lang="en-GB" sz="800" b="0" i="1" dirty="0">
                <a:solidFill>
                  <a:sysClr val="windowText" lastClr="000000"/>
                </a:solidFill>
                <a:effectLst/>
                <a:latin typeface="+mn-lt"/>
              </a:rPr>
              <a:t>Sphere phased array antenna – Nano Dimension</a:t>
            </a:r>
          </a:p>
          <a:p>
            <a:r>
              <a:rPr lang="en-GB" sz="800" i="1" dirty="0">
                <a:solidFill>
                  <a:sysClr val="windowText" lastClr="000000"/>
                </a:solidFill>
                <a:latin typeface="+mn-lt"/>
              </a:rPr>
              <a:t>[4] 3D printed signal conditioning circuit. Eric Macdonald 2014</a:t>
            </a:r>
          </a:p>
          <a:p>
            <a:r>
              <a:rPr lang="en-GB" sz="800" i="1" dirty="0">
                <a:solidFill>
                  <a:sysClr val="windowText" lastClr="000000"/>
                </a:solidFill>
                <a:latin typeface="+mn-lt"/>
              </a:rPr>
              <a:t>[5] Nano Dimension</a:t>
            </a:r>
            <a:endParaRPr lang="en-GB" sz="800" i="1" dirty="0">
              <a:solidFill>
                <a:sysClr val="windowText" lastClr="000000"/>
              </a:solidFill>
              <a:latin typeface="Arial" panose="020B0604020202020204" pitchFamily="34" charset="0"/>
              <a:cs typeface="Arial" panose="020B0604020202020204" pitchFamily="34" charset="0"/>
            </a:endParaRPr>
          </a:p>
        </p:txBody>
      </p:sp>
      <p:pic>
        <p:nvPicPr>
          <p:cNvPr id="14" name="Picture 13" descr="A hand with a device on it&#10;&#10;Description automatically generated">
            <a:extLst>
              <a:ext uri="{FF2B5EF4-FFF2-40B4-BE49-F238E27FC236}">
                <a16:creationId xmlns:a16="http://schemas.microsoft.com/office/drawing/2014/main" id="{1A0B34CF-C3E7-0A2D-1448-8A49C2513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7113" y="1650132"/>
            <a:ext cx="1913138" cy="1913138"/>
          </a:xfrm>
          <a:prstGeom prst="rect">
            <a:avLst/>
          </a:prstGeom>
        </p:spPr>
      </p:pic>
      <p:sp>
        <p:nvSpPr>
          <p:cNvPr id="15" name="TextBox 14">
            <a:extLst>
              <a:ext uri="{FF2B5EF4-FFF2-40B4-BE49-F238E27FC236}">
                <a16:creationId xmlns:a16="http://schemas.microsoft.com/office/drawing/2014/main" id="{244BA6F5-1ED3-89F4-8BEA-ECB1E11A408A}"/>
              </a:ext>
            </a:extLst>
          </p:cNvPr>
          <p:cNvSpPr txBox="1"/>
          <p:nvPr/>
        </p:nvSpPr>
        <p:spPr>
          <a:xfrm>
            <a:off x="3691357" y="3563270"/>
            <a:ext cx="792325" cy="230832"/>
          </a:xfrm>
          <a:prstGeom prst="rect">
            <a:avLst/>
          </a:prstGeom>
          <a:noFill/>
        </p:spPr>
        <p:txBody>
          <a:bodyPr wrap="square">
            <a:spAutoFit/>
          </a:bodyPr>
          <a:lstStyle/>
          <a:p>
            <a:pPr algn="ctr"/>
            <a:r>
              <a:rPr lang="en-GB" sz="900" dirty="0">
                <a:solidFill>
                  <a:schemeClr val="bg1"/>
                </a:solidFill>
                <a:latin typeface="+mn-lt"/>
              </a:rPr>
              <a:t>[1]</a:t>
            </a:r>
          </a:p>
        </p:txBody>
      </p:sp>
      <p:sp>
        <p:nvSpPr>
          <p:cNvPr id="24" name="TextBox 23">
            <a:extLst>
              <a:ext uri="{FF2B5EF4-FFF2-40B4-BE49-F238E27FC236}">
                <a16:creationId xmlns:a16="http://schemas.microsoft.com/office/drawing/2014/main" id="{25166C87-B813-106D-7872-E5A6D8EF81A4}"/>
              </a:ext>
            </a:extLst>
          </p:cNvPr>
          <p:cNvSpPr txBox="1"/>
          <p:nvPr/>
        </p:nvSpPr>
        <p:spPr>
          <a:xfrm>
            <a:off x="8195655" y="3576203"/>
            <a:ext cx="792325" cy="230832"/>
          </a:xfrm>
          <a:prstGeom prst="rect">
            <a:avLst/>
          </a:prstGeom>
          <a:noFill/>
        </p:spPr>
        <p:txBody>
          <a:bodyPr wrap="square">
            <a:spAutoFit/>
          </a:bodyPr>
          <a:lstStyle/>
          <a:p>
            <a:pPr algn="ctr"/>
            <a:r>
              <a:rPr lang="en-GB" sz="900" dirty="0">
                <a:solidFill>
                  <a:schemeClr val="bg1"/>
                </a:solidFill>
                <a:latin typeface="+mn-lt"/>
              </a:rPr>
              <a:t>[5]</a:t>
            </a:r>
          </a:p>
        </p:txBody>
      </p:sp>
      <p:pic>
        <p:nvPicPr>
          <p:cNvPr id="27" name="Picture 26" descr="A hand holding a plastic object&#10;&#10;Description automatically generated">
            <a:extLst>
              <a:ext uri="{FF2B5EF4-FFF2-40B4-BE49-F238E27FC236}">
                <a16:creationId xmlns:a16="http://schemas.microsoft.com/office/drawing/2014/main" id="{ACE1EBA1-23D2-33D2-86B4-73D369EF16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9742" y="-226832"/>
            <a:ext cx="2032470" cy="2032470"/>
          </a:xfrm>
          <a:prstGeom prst="rect">
            <a:avLst/>
          </a:prstGeom>
        </p:spPr>
      </p:pic>
      <p:pic>
        <p:nvPicPr>
          <p:cNvPr id="7" name="Picture 6" descr="https://3dprintingindustry.com/wp-content/uploads/2017/08/Screen-Shot-2017-08-08-at-15.20.14-1-1024x576.png">
            <a:extLst>
              <a:ext uri="{FF2B5EF4-FFF2-40B4-BE49-F238E27FC236}">
                <a16:creationId xmlns:a16="http://schemas.microsoft.com/office/drawing/2014/main" id="{2FF7FDFE-6F13-F008-D760-B0C40F3313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6688" y="1809305"/>
            <a:ext cx="3052089" cy="171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hand holding a plastic bag with a circuit board&#10;&#10;Description automatically generated">
            <a:extLst>
              <a:ext uri="{FF2B5EF4-FFF2-40B4-BE49-F238E27FC236}">
                <a16:creationId xmlns:a16="http://schemas.microsoft.com/office/drawing/2014/main" id="{7D2CF946-8AE2-8CEE-6A92-58841C4F67C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3415"/>
          <a:stretch/>
        </p:blipFill>
        <p:spPr>
          <a:xfrm flipH="1">
            <a:off x="8832914" y="3899487"/>
            <a:ext cx="3614203" cy="2522412"/>
          </a:xfrm>
          <a:prstGeom prst="rect">
            <a:avLst/>
          </a:prstGeom>
        </p:spPr>
      </p:pic>
      <p:sp>
        <p:nvSpPr>
          <p:cNvPr id="13" name="TextBox 12">
            <a:extLst>
              <a:ext uri="{FF2B5EF4-FFF2-40B4-BE49-F238E27FC236}">
                <a16:creationId xmlns:a16="http://schemas.microsoft.com/office/drawing/2014/main" id="{692B99EC-BCEA-D391-66AB-D66FFEFEEF50}"/>
              </a:ext>
            </a:extLst>
          </p:cNvPr>
          <p:cNvSpPr txBox="1"/>
          <p:nvPr/>
        </p:nvSpPr>
        <p:spPr>
          <a:xfrm>
            <a:off x="10094614" y="6203176"/>
            <a:ext cx="20928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chemeClr val="bg1"/>
                </a:solidFill>
              </a:rPr>
              <a:t>©</a:t>
            </a:r>
            <a:r>
              <a:rPr lang="en-GB" sz="900" i="1" dirty="0">
                <a:solidFill>
                  <a:srgbClr val="D1D3C9"/>
                </a:solidFill>
                <a:latin typeface="Arial"/>
                <a:ea typeface="MS PGothic"/>
                <a:cs typeface="Arial"/>
              </a:rPr>
              <a:t>Holst Centre</a:t>
            </a:r>
            <a:endParaRPr lang="en-US" dirty="0">
              <a:ea typeface="Verdana"/>
            </a:endParaRPr>
          </a:p>
        </p:txBody>
      </p:sp>
    </p:spTree>
    <p:extLst>
      <p:ext uri="{BB962C8B-B14F-4D97-AF65-F5344CB8AC3E}">
        <p14:creationId xmlns:p14="http://schemas.microsoft.com/office/powerpoint/2010/main" val="37183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obot and hand touching a globe&#10;&#10;Description automatically generated">
            <a:extLst>
              <a:ext uri="{FF2B5EF4-FFF2-40B4-BE49-F238E27FC236}">
                <a16:creationId xmlns:a16="http://schemas.microsoft.com/office/drawing/2014/main" id="{B1174C43-BF59-B7B8-3BA8-87BC6DE2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5338" cy="6878160"/>
          </a:xfrm>
          <a:prstGeom prst="rect">
            <a:avLst/>
          </a:prstGeom>
        </p:spPr>
      </p:pic>
      <p:sp>
        <p:nvSpPr>
          <p:cNvPr id="3" name="Content Placeholder 2">
            <a:extLst>
              <a:ext uri="{FF2B5EF4-FFF2-40B4-BE49-F238E27FC236}">
                <a16:creationId xmlns:a16="http://schemas.microsoft.com/office/drawing/2014/main" id="{CFA3AF03-9A61-C06D-30C0-D98AB1C9D918}"/>
              </a:ext>
            </a:extLst>
          </p:cNvPr>
          <p:cNvSpPr>
            <a:spLocks noGrp="1"/>
          </p:cNvSpPr>
          <p:nvPr>
            <p:ph idx="1"/>
          </p:nvPr>
        </p:nvSpPr>
        <p:spPr>
          <a:xfrm>
            <a:off x="230269" y="438593"/>
            <a:ext cx="11764800" cy="5980813"/>
          </a:xfrm>
        </p:spPr>
        <p:txBody>
          <a:bodyPr/>
          <a:lstStyle/>
          <a:p>
            <a:pPr algn="ctr"/>
            <a:r>
              <a:rPr lang="en-GB" sz="2800" b="1" dirty="0">
                <a:solidFill>
                  <a:schemeClr val="bg1"/>
                </a:solidFill>
              </a:rPr>
              <a:t>The pivot to AME is not easy </a:t>
            </a: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r>
              <a:rPr lang="en-GB" sz="2800" b="1" dirty="0">
                <a:solidFill>
                  <a:schemeClr val="bg1"/>
                </a:solidFill>
              </a:rPr>
              <a:t>But the payoff can be enormous.</a:t>
            </a:r>
          </a:p>
        </p:txBody>
      </p:sp>
    </p:spTree>
    <p:extLst>
      <p:ext uri="{BB962C8B-B14F-4D97-AF65-F5344CB8AC3E}">
        <p14:creationId xmlns:p14="http://schemas.microsoft.com/office/powerpoint/2010/main" val="394384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5999" y="160401"/>
            <a:ext cx="10513399" cy="553998"/>
          </a:xfrm>
        </p:spPr>
        <p:txBody>
          <a:bodyPr/>
          <a:lstStyle/>
          <a:p>
            <a:r>
              <a:rPr lang="en-GB" dirty="0"/>
              <a:t>AME aligns with ESA’s Technology targets…</a:t>
            </a:r>
          </a:p>
        </p:txBody>
      </p:sp>
      <p:pic>
        <p:nvPicPr>
          <p:cNvPr id="4100" name="Picture 4" descr="ESA Technology Strategy Version 1.2">
            <a:extLst>
              <a:ext uri="{FF2B5EF4-FFF2-40B4-BE49-F238E27FC236}">
                <a16:creationId xmlns:a16="http://schemas.microsoft.com/office/drawing/2014/main" id="{2DC07180-02BC-CDFF-269E-DE1DF6F21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1" y="965201"/>
            <a:ext cx="3266640" cy="459820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a:extLst>
              <a:ext uri="{FF2B5EF4-FFF2-40B4-BE49-F238E27FC236}">
                <a16:creationId xmlns:a16="http://schemas.microsoft.com/office/drawing/2014/main" id="{30AB079E-7042-AFA5-85BD-04BD012A54A9}"/>
              </a:ext>
            </a:extLst>
          </p:cNvPr>
          <p:cNvPicPr>
            <a:picLocks noGrp="1" noChangeAspect="1"/>
          </p:cNvPicPr>
          <p:nvPr>
            <p:ph idx="1"/>
          </p:nvPr>
        </p:nvPicPr>
        <p:blipFill rotWithShape="1">
          <a:blip r:embed="rId4"/>
          <a:srcRect l="25435" t="19046" r="25783" b="-863"/>
          <a:stretch/>
        </p:blipFill>
        <p:spPr>
          <a:xfrm>
            <a:off x="4099055" y="965200"/>
            <a:ext cx="7570855" cy="5315291"/>
          </a:xfrm>
        </p:spPr>
      </p:pic>
      <p:pic>
        <p:nvPicPr>
          <p:cNvPr id="4" name="Picture 3">
            <a:extLst>
              <a:ext uri="{FF2B5EF4-FFF2-40B4-BE49-F238E27FC236}">
                <a16:creationId xmlns:a16="http://schemas.microsoft.com/office/drawing/2014/main" id="{AF2AD91B-7820-4FE0-2223-16C0D4DCE59E}"/>
              </a:ext>
            </a:extLst>
          </p:cNvPr>
          <p:cNvPicPr>
            <a:picLocks noChangeAspect="1"/>
          </p:cNvPicPr>
          <p:nvPr/>
        </p:nvPicPr>
        <p:blipFill rotWithShape="1">
          <a:blip r:embed="rId5"/>
          <a:srcRect l="65005" t="34712" r="17117" b="23888"/>
          <a:stretch/>
        </p:blipFill>
        <p:spPr>
          <a:xfrm>
            <a:off x="3358144" y="5138552"/>
            <a:ext cx="1275779" cy="1236724"/>
          </a:xfrm>
          <a:prstGeom prst="rect">
            <a:avLst/>
          </a:prstGeom>
        </p:spPr>
      </p:pic>
    </p:spTree>
    <p:extLst>
      <p:ext uri="{BB962C8B-B14F-4D97-AF65-F5344CB8AC3E}">
        <p14:creationId xmlns:p14="http://schemas.microsoft.com/office/powerpoint/2010/main" val="304632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white text&#10;&#10;Description automatically generated with medium confidence">
            <a:extLst>
              <a:ext uri="{FF2B5EF4-FFF2-40B4-BE49-F238E27FC236}">
                <a16:creationId xmlns:a16="http://schemas.microsoft.com/office/drawing/2014/main" id="{20552456-E5E9-6311-798E-ECB7D88F4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2423"/>
            <a:ext cx="12225338" cy="4401122"/>
          </a:xfrm>
          <a:prstGeom prst="rect">
            <a:avLst/>
          </a:prstGeom>
        </p:spPr>
      </p:pic>
      <p:pic>
        <p:nvPicPr>
          <p:cNvPr id="13" name="Picture 12">
            <a:extLst>
              <a:ext uri="{FF2B5EF4-FFF2-40B4-BE49-F238E27FC236}">
                <a16:creationId xmlns:a16="http://schemas.microsoft.com/office/drawing/2014/main" id="{F9E6ADDA-66C8-1582-6958-9F3971168222}"/>
              </a:ext>
            </a:extLst>
          </p:cNvPr>
          <p:cNvPicPr>
            <a:picLocks noChangeAspect="1"/>
          </p:cNvPicPr>
          <p:nvPr/>
        </p:nvPicPr>
        <p:blipFill>
          <a:blip r:embed="rId4"/>
          <a:stretch>
            <a:fillRect/>
          </a:stretch>
        </p:blipFill>
        <p:spPr>
          <a:xfrm>
            <a:off x="3570372" y="5063171"/>
            <a:ext cx="1292642" cy="1292642"/>
          </a:xfrm>
          <a:prstGeom prst="rect">
            <a:avLst/>
          </a:prstGeom>
        </p:spPr>
      </p:pic>
      <p:sp>
        <p:nvSpPr>
          <p:cNvPr id="2" name="Title 1">
            <a:extLst>
              <a:ext uri="{FF2B5EF4-FFF2-40B4-BE49-F238E27FC236}">
                <a16:creationId xmlns:a16="http://schemas.microsoft.com/office/drawing/2014/main" id="{8DB570D5-9F62-F1A0-5E1A-F2000FB65221}"/>
              </a:ext>
            </a:extLst>
          </p:cNvPr>
          <p:cNvSpPr>
            <a:spLocks noGrp="1"/>
          </p:cNvSpPr>
          <p:nvPr>
            <p:ph type="title"/>
          </p:nvPr>
        </p:nvSpPr>
        <p:spPr/>
        <p:txBody>
          <a:bodyPr/>
          <a:lstStyle/>
          <a:p>
            <a:r>
              <a:rPr lang="en-GB" dirty="0"/>
              <a:t>… and with ESA Green Agenda (EGA)</a:t>
            </a:r>
          </a:p>
        </p:txBody>
      </p:sp>
      <p:sp>
        <p:nvSpPr>
          <p:cNvPr id="3" name="Content Placeholder 2">
            <a:extLst>
              <a:ext uri="{FF2B5EF4-FFF2-40B4-BE49-F238E27FC236}">
                <a16:creationId xmlns:a16="http://schemas.microsoft.com/office/drawing/2014/main" id="{79F68CB7-1860-796A-8A18-7410F311676C}"/>
              </a:ext>
            </a:extLst>
          </p:cNvPr>
          <p:cNvSpPr>
            <a:spLocks noGrp="1"/>
          </p:cNvSpPr>
          <p:nvPr>
            <p:ph idx="1"/>
          </p:nvPr>
        </p:nvSpPr>
        <p:spPr>
          <a:xfrm>
            <a:off x="219599" y="882000"/>
            <a:ext cx="11578823" cy="5328000"/>
          </a:xfrm>
        </p:spPr>
        <p:txBody>
          <a:bodyPr/>
          <a:lstStyle/>
          <a:p>
            <a:r>
              <a:rPr lang="en-GB" sz="1600" dirty="0">
                <a:solidFill>
                  <a:srgbClr val="92D050"/>
                </a:solidFill>
              </a:rPr>
              <a:t>EGA mobilises all of ESA and the space sector to contribute to the climate neutrality of Europe. It will soon provide training for ESA engineers to introduce LCA and eco-design principles in all phases of mission design.</a:t>
            </a:r>
          </a:p>
        </p:txBody>
      </p:sp>
    </p:spTree>
    <p:extLst>
      <p:ext uri="{BB962C8B-B14F-4D97-AF65-F5344CB8AC3E}">
        <p14:creationId xmlns:p14="http://schemas.microsoft.com/office/powerpoint/2010/main" val="32815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t>Intro to AME</a:t>
            </a:r>
          </a:p>
          <a:p>
            <a:pPr algn="r">
              <a:lnSpc>
                <a:spcPct val="300000"/>
              </a:lnSpc>
              <a:buClr>
                <a:schemeClr val="bg1"/>
              </a:buClr>
            </a:pPr>
            <a:r>
              <a:rPr lang="en-GB" sz="2800" dirty="0"/>
              <a:t>ESA Vision for AME</a:t>
            </a:r>
          </a:p>
          <a:p>
            <a:pPr algn="r">
              <a:lnSpc>
                <a:spcPct val="300000"/>
              </a:lnSpc>
              <a:buClr>
                <a:schemeClr val="bg1"/>
              </a:buClr>
            </a:pPr>
            <a:r>
              <a:rPr lang="en-GB" sz="2800" dirty="0">
                <a:solidFill>
                  <a:schemeClr val="bg1"/>
                </a:solidFill>
              </a:rPr>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t>Roadmap</a:t>
            </a:r>
          </a:p>
          <a:p>
            <a:pPr>
              <a:lnSpc>
                <a:spcPct val="300000"/>
              </a:lnSpc>
              <a:buClr>
                <a:schemeClr val="bg1"/>
              </a:buClr>
            </a:pPr>
            <a:r>
              <a:rPr lang="en-GB" sz="2800" dirty="0"/>
              <a:t>GSTP Compendium</a:t>
            </a:r>
          </a:p>
          <a:p>
            <a:pPr>
              <a:lnSpc>
                <a:spcPct val="300000"/>
              </a:lnSpc>
              <a:buClr>
                <a:schemeClr val="bg1"/>
              </a:buClr>
            </a:pPr>
            <a:r>
              <a:rPr lang="en-GB" sz="2800" dirty="0"/>
              <a:t>Conclusions</a:t>
            </a:r>
          </a:p>
          <a:p>
            <a:pPr>
              <a:lnSpc>
                <a:spcPct val="300000"/>
              </a:lnSpc>
              <a:buClr>
                <a:schemeClr val="bg1"/>
              </a:buClr>
            </a:pPr>
            <a:endParaRPr lang="en-GB" sz="2800" dirty="0"/>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2130804" y="4196428"/>
            <a:ext cx="3981866"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565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0B6E-407B-C8F5-7E6C-294DDF4F0BEB}"/>
              </a:ext>
            </a:extLst>
          </p:cNvPr>
          <p:cNvSpPr>
            <a:spLocks noGrp="1"/>
          </p:cNvSpPr>
          <p:nvPr>
            <p:ph type="title"/>
          </p:nvPr>
        </p:nvSpPr>
        <p:spPr/>
        <p:txBody>
          <a:bodyPr/>
          <a:lstStyle/>
          <a:p>
            <a:r>
              <a:rPr lang="en-GB" dirty="0"/>
              <a:t>TECHNOLOGY GAPS</a:t>
            </a:r>
          </a:p>
        </p:txBody>
      </p:sp>
      <p:sp>
        <p:nvSpPr>
          <p:cNvPr id="3" name="Content Placeholder 2">
            <a:extLst>
              <a:ext uri="{FF2B5EF4-FFF2-40B4-BE49-F238E27FC236}">
                <a16:creationId xmlns:a16="http://schemas.microsoft.com/office/drawing/2014/main" id="{A26D9B70-35CD-4355-243F-E6CE469AEFCB}"/>
              </a:ext>
            </a:extLst>
          </p:cNvPr>
          <p:cNvSpPr>
            <a:spLocks noGrp="1"/>
          </p:cNvSpPr>
          <p:nvPr>
            <p:ph idx="1"/>
          </p:nvPr>
        </p:nvSpPr>
        <p:spPr>
          <a:xfrm>
            <a:off x="360379" y="985321"/>
            <a:ext cx="7624124" cy="5328000"/>
          </a:xfrm>
        </p:spPr>
        <p:txBody>
          <a:bodyPr/>
          <a:lstStyle/>
          <a:p>
            <a:pPr marL="285750" indent="-285750">
              <a:buChar char="•"/>
            </a:pPr>
            <a:r>
              <a:rPr lang="en-GB" dirty="0">
                <a:solidFill>
                  <a:srgbClr val="FEFFFF"/>
                </a:solidFill>
                <a:latin typeface="Arial"/>
                <a:cs typeface="Arial"/>
              </a:rPr>
              <a:t>Accuracy and resolution – </a:t>
            </a:r>
            <a:r>
              <a:rPr lang="en-GB">
                <a:solidFill>
                  <a:srgbClr val="FEFFFF"/>
                </a:solidFill>
                <a:latin typeface="Arial"/>
                <a:cs typeface="Arial"/>
              </a:rPr>
              <a:t>most traditional printing </a:t>
            </a:r>
            <a:r>
              <a:rPr lang="en-GB" dirty="0">
                <a:solidFill>
                  <a:srgbClr val="FEFFFF"/>
                </a:solidFill>
                <a:latin typeface="Arial"/>
                <a:cs typeface="Arial"/>
              </a:rPr>
              <a:t>methods allow &gt;10 um feature size.</a:t>
            </a:r>
            <a:endParaRPr lang="en-US" dirty="0">
              <a:solidFill>
                <a:srgbClr val="FEFFFF"/>
              </a:solidFill>
            </a:endParaRPr>
          </a:p>
          <a:p>
            <a:pPr marL="285750" indent="-285750">
              <a:buFont typeface="Arial" panose="020B0604020202020204" pitchFamily="34" charset="0"/>
              <a:buChar char="•"/>
            </a:pPr>
            <a:r>
              <a:rPr lang="en-GB" dirty="0">
                <a:solidFill>
                  <a:srgbClr val="FEFFFF"/>
                </a:solidFill>
                <a:latin typeface="Arial"/>
                <a:cs typeface="Arial"/>
              </a:rPr>
              <a:t>Low mobility and device density (difficult to fabricate high-performance components).</a:t>
            </a:r>
            <a:br>
              <a:rPr lang="en-GB" dirty="0">
                <a:solidFill>
                  <a:srgbClr val="FEFFFF"/>
                </a:solidFill>
                <a:latin typeface="Arial"/>
                <a:cs typeface="Arial"/>
              </a:rPr>
            </a:br>
            <a:r>
              <a:rPr lang="en-GB" b="1" i="1" dirty="0">
                <a:solidFill>
                  <a:srgbClr val="6DCFF6"/>
                </a:solidFill>
                <a:latin typeface="Arial"/>
                <a:cs typeface="Arial"/>
              </a:rPr>
              <a:t>Hybrid</a:t>
            </a:r>
            <a:r>
              <a:rPr lang="en-GB" b="1" dirty="0">
                <a:solidFill>
                  <a:srgbClr val="6DCFF6"/>
                </a:solidFill>
                <a:latin typeface="Arial"/>
                <a:cs typeface="Arial"/>
              </a:rPr>
              <a:t> </a:t>
            </a:r>
            <a:r>
              <a:rPr lang="en-GB" b="1" i="1" dirty="0">
                <a:solidFill>
                  <a:srgbClr val="6DCFF6"/>
                </a:solidFill>
                <a:latin typeface="Arial"/>
                <a:cs typeface="Arial"/>
              </a:rPr>
              <a:t>systems</a:t>
            </a:r>
            <a:r>
              <a:rPr lang="en-GB" b="1" dirty="0">
                <a:solidFill>
                  <a:srgbClr val="6DCFF6"/>
                </a:solidFill>
                <a:latin typeface="Arial"/>
                <a:cs typeface="Arial"/>
              </a:rPr>
              <a:t> integrating AME with traditional electronics are the best solution</a:t>
            </a:r>
            <a:r>
              <a:rPr lang="en-GB" dirty="0">
                <a:solidFill>
                  <a:srgbClr val="6DCFF6"/>
                </a:solidFill>
                <a:latin typeface="Arial"/>
                <a:cs typeface="Arial"/>
              </a:rPr>
              <a:t>.</a:t>
            </a:r>
          </a:p>
          <a:p>
            <a:pPr marL="285750" indent="-285750">
              <a:buFont typeface="Arial" panose="020B0604020202020204" pitchFamily="34" charset="0"/>
              <a:buChar char="•"/>
            </a:pPr>
            <a:r>
              <a:rPr lang="en-GB" dirty="0">
                <a:solidFill>
                  <a:srgbClr val="FEFFFF"/>
                </a:solidFill>
                <a:latin typeface="Arial"/>
                <a:cs typeface="Arial"/>
              </a:rPr>
              <a:t>High roughness can limit high-frequency RF applications.</a:t>
            </a:r>
          </a:p>
          <a:p>
            <a:pPr marL="285750" indent="-285750">
              <a:buChar char="•"/>
            </a:pPr>
            <a:r>
              <a:rPr lang="en-GB" dirty="0">
                <a:solidFill>
                  <a:srgbClr val="FEFFFF"/>
                </a:solidFill>
                <a:latin typeface="Arial"/>
                <a:cs typeface="Arial"/>
              </a:rPr>
              <a:t>Standards for reliability and repeatability are still under development.</a:t>
            </a:r>
          </a:p>
          <a:p>
            <a:pPr marL="285750" indent="-285750">
              <a:buChar char="•"/>
            </a:pPr>
            <a:r>
              <a:rPr lang="en-GB" dirty="0">
                <a:solidFill>
                  <a:srgbClr val="FEFFFF"/>
                </a:solidFill>
                <a:latin typeface="Arial"/>
                <a:cs typeface="Arial"/>
              </a:rPr>
              <a:t>No space heritage / space compatibility to be tested and developed.</a:t>
            </a:r>
          </a:p>
          <a:p>
            <a:endParaRPr lang="en-GB" dirty="0"/>
          </a:p>
        </p:txBody>
      </p:sp>
      <p:grpSp>
        <p:nvGrpSpPr>
          <p:cNvPr id="20" name="Group 19">
            <a:extLst>
              <a:ext uri="{FF2B5EF4-FFF2-40B4-BE49-F238E27FC236}">
                <a16:creationId xmlns:a16="http://schemas.microsoft.com/office/drawing/2014/main" id="{CA59F9C3-A719-945C-767D-70968DAA3498}"/>
              </a:ext>
            </a:extLst>
          </p:cNvPr>
          <p:cNvGrpSpPr/>
          <p:nvPr/>
        </p:nvGrpSpPr>
        <p:grpSpPr>
          <a:xfrm>
            <a:off x="7628966" y="4272798"/>
            <a:ext cx="4596374" cy="2585203"/>
            <a:chOff x="7761260" y="4478721"/>
            <a:chExt cx="4464077" cy="2379278"/>
          </a:xfrm>
        </p:grpSpPr>
        <p:pic>
          <p:nvPicPr>
            <p:cNvPr id="17" name="Picture 16" descr="A close-up of a white object&#10;&#10;Description automatically generated">
              <a:extLst>
                <a:ext uri="{FF2B5EF4-FFF2-40B4-BE49-F238E27FC236}">
                  <a16:creationId xmlns:a16="http://schemas.microsoft.com/office/drawing/2014/main" id="{3480BEDC-E581-F498-9A20-7FA2E5968E0C}"/>
                </a:ext>
              </a:extLst>
            </p:cNvPr>
            <p:cNvPicPr>
              <a:picLocks noChangeAspect="1"/>
            </p:cNvPicPr>
            <p:nvPr/>
          </p:nvPicPr>
          <p:blipFill rotWithShape="1">
            <a:blip r:embed="rId3">
              <a:extLst>
                <a:ext uri="{28A0092B-C50C-407E-A947-70E740481C1C}">
                  <a14:useLocalDpi xmlns:a14="http://schemas.microsoft.com/office/drawing/2010/main" val="0"/>
                </a:ext>
              </a:extLst>
            </a:blip>
            <a:srcRect b="46702"/>
            <a:stretch/>
          </p:blipFill>
          <p:spPr>
            <a:xfrm>
              <a:off x="7761260" y="4478721"/>
              <a:ext cx="4464077" cy="2379278"/>
            </a:xfrm>
            <a:prstGeom prst="rect">
              <a:avLst/>
            </a:prstGeom>
          </p:spPr>
        </p:pic>
        <p:sp>
          <p:nvSpPr>
            <p:cNvPr id="9" name="TextBox 8">
              <a:extLst>
                <a:ext uri="{FF2B5EF4-FFF2-40B4-BE49-F238E27FC236}">
                  <a16:creationId xmlns:a16="http://schemas.microsoft.com/office/drawing/2014/main" id="{E6DBDB99-87B3-4783-5F59-99A2AB6CE2B0}"/>
                </a:ext>
              </a:extLst>
            </p:cNvPr>
            <p:cNvSpPr txBox="1"/>
            <p:nvPr/>
          </p:nvSpPr>
          <p:spPr>
            <a:xfrm>
              <a:off x="8878630" y="6241290"/>
              <a:ext cx="1555648" cy="230832"/>
            </a:xfrm>
            <a:prstGeom prst="rect">
              <a:avLst/>
            </a:prstGeom>
            <a:noFill/>
          </p:spPr>
          <p:txBody>
            <a:bodyPr wrap="square">
              <a:spAutoFit/>
            </a:bodyPr>
            <a:lstStyle/>
            <a:p>
              <a:r>
                <a:rPr lang="en-GB" sz="900" b="0" i="1" dirty="0">
                  <a:solidFill>
                    <a:srgbClr val="FFFFFF"/>
                  </a:solidFill>
                  <a:effectLst/>
                  <a:latin typeface="+mn-lt"/>
                </a:rPr>
                <a:t>Photo courtesy of Jabil.</a:t>
              </a:r>
              <a:endParaRPr lang="en-GB" sz="900" dirty="0">
                <a:latin typeface="+mn-lt"/>
              </a:endParaRPr>
            </a:p>
          </p:txBody>
        </p:sp>
      </p:grpSp>
      <p:sp>
        <p:nvSpPr>
          <p:cNvPr id="11" name="TextBox 10">
            <a:extLst>
              <a:ext uri="{FF2B5EF4-FFF2-40B4-BE49-F238E27FC236}">
                <a16:creationId xmlns:a16="http://schemas.microsoft.com/office/drawing/2014/main" id="{EAB38C63-16B8-9644-FA51-537002052FFC}"/>
              </a:ext>
            </a:extLst>
          </p:cNvPr>
          <p:cNvSpPr txBox="1"/>
          <p:nvPr/>
        </p:nvSpPr>
        <p:spPr>
          <a:xfrm>
            <a:off x="8749129" y="3546000"/>
            <a:ext cx="2176426" cy="369332"/>
          </a:xfrm>
          <a:prstGeom prst="rect">
            <a:avLst/>
          </a:prstGeom>
          <a:noFill/>
        </p:spPr>
        <p:txBody>
          <a:bodyPr wrap="square">
            <a:spAutoFit/>
          </a:bodyPr>
          <a:lstStyle/>
          <a:p>
            <a:pPr algn="ctr"/>
            <a:r>
              <a:rPr lang="en-GB" sz="900" b="0" i="1" dirty="0">
                <a:solidFill>
                  <a:schemeClr val="bg1"/>
                </a:solidFill>
                <a:effectLst/>
                <a:latin typeface="+mn-lt"/>
              </a:rPr>
              <a:t>Side mounting on PCBs, created by Nano Dimension DragonFly Pro</a:t>
            </a:r>
            <a:endParaRPr lang="en-GB" sz="900" dirty="0">
              <a:solidFill>
                <a:schemeClr val="bg1"/>
              </a:solidFill>
              <a:latin typeface="+mn-lt"/>
            </a:endParaRPr>
          </a:p>
        </p:txBody>
      </p:sp>
      <p:pic>
        <p:nvPicPr>
          <p:cNvPr id="26" name="Picture 25" descr="A close-up of a computer chip&#10;&#10;Description automatically generated">
            <a:extLst>
              <a:ext uri="{FF2B5EF4-FFF2-40B4-BE49-F238E27FC236}">
                <a16:creationId xmlns:a16="http://schemas.microsoft.com/office/drawing/2014/main" id="{1C5E2224-96B5-5BD8-9FE1-3FBFA0C651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0225" y="856661"/>
            <a:ext cx="2734235" cy="2734235"/>
          </a:xfrm>
          <a:prstGeom prst="rect">
            <a:avLst/>
          </a:prstGeom>
        </p:spPr>
      </p:pic>
      <p:pic>
        <p:nvPicPr>
          <p:cNvPr id="4" name="Picture 3" descr="American Semiconductor Is Taking A Step Towards U.S. Domestic Chip Packaging">
            <a:extLst>
              <a:ext uri="{FF2B5EF4-FFF2-40B4-BE49-F238E27FC236}">
                <a16:creationId xmlns:a16="http://schemas.microsoft.com/office/drawing/2014/main" id="{C94A871F-B257-90A6-A804-E641D06351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5972" y="4360968"/>
            <a:ext cx="2072157" cy="1698319"/>
          </a:xfrm>
          <a:prstGeom prst="rect">
            <a:avLst/>
          </a:prstGeom>
          <a:noFill/>
          <a:ln>
            <a:noFill/>
          </a:ln>
        </p:spPr>
      </p:pic>
      <p:sp>
        <p:nvSpPr>
          <p:cNvPr id="5" name="TextBox 4">
            <a:extLst>
              <a:ext uri="{FF2B5EF4-FFF2-40B4-BE49-F238E27FC236}">
                <a16:creationId xmlns:a16="http://schemas.microsoft.com/office/drawing/2014/main" id="{56FDE2D5-B66E-D82C-9261-1E120E8729AC}"/>
              </a:ext>
            </a:extLst>
          </p:cNvPr>
          <p:cNvSpPr txBox="1"/>
          <p:nvPr/>
        </p:nvSpPr>
        <p:spPr>
          <a:xfrm>
            <a:off x="2566031" y="6018595"/>
            <a:ext cx="1088879" cy="369332"/>
          </a:xfrm>
          <a:prstGeom prst="rect">
            <a:avLst/>
          </a:prstGeom>
          <a:noFill/>
        </p:spPr>
        <p:txBody>
          <a:bodyPr wrap="square">
            <a:spAutoFit/>
          </a:bodyPr>
          <a:lstStyle/>
          <a:p>
            <a:r>
              <a:rPr lang="en-GB" sz="900" i="1" dirty="0">
                <a:solidFill>
                  <a:schemeClr val="bg1"/>
                </a:solidFill>
              </a:rPr>
              <a:t>© </a:t>
            </a:r>
            <a:r>
              <a:rPr lang="en-GB" sz="900" i="1" dirty="0">
                <a:solidFill>
                  <a:schemeClr val="bg1"/>
                </a:solidFill>
                <a:effectLst/>
                <a:latin typeface="Arial" panose="020B0604020202020204" pitchFamily="34" charset="0"/>
                <a:ea typeface="Calibri" panose="020F0502020204030204" pitchFamily="34" charset="0"/>
              </a:rPr>
              <a:t>American Semiconductor</a:t>
            </a:r>
          </a:p>
        </p:txBody>
      </p:sp>
      <p:pic>
        <p:nvPicPr>
          <p:cNvPr id="6" name="Picture 5" descr="A close up of a circuit board&#10;&#10;Description automatically generated">
            <a:extLst>
              <a:ext uri="{FF2B5EF4-FFF2-40B4-BE49-F238E27FC236}">
                <a16:creationId xmlns:a16="http://schemas.microsoft.com/office/drawing/2014/main" id="{A499B8B9-FBD8-AAA0-358E-F6E49C9BB06A}"/>
              </a:ext>
            </a:extLst>
          </p:cNvPr>
          <p:cNvPicPr>
            <a:picLocks noChangeAspect="1"/>
          </p:cNvPicPr>
          <p:nvPr/>
        </p:nvPicPr>
        <p:blipFill rotWithShape="1">
          <a:blip r:embed="rId6"/>
          <a:srcRect t="11642" b="9771"/>
          <a:stretch/>
        </p:blipFill>
        <p:spPr>
          <a:xfrm>
            <a:off x="5101211" y="4322151"/>
            <a:ext cx="1667246" cy="1737136"/>
          </a:xfrm>
          <a:prstGeom prst="rect">
            <a:avLst/>
          </a:prstGeom>
        </p:spPr>
      </p:pic>
      <p:sp>
        <p:nvSpPr>
          <p:cNvPr id="7" name="TextBox 6">
            <a:extLst>
              <a:ext uri="{FF2B5EF4-FFF2-40B4-BE49-F238E27FC236}">
                <a16:creationId xmlns:a16="http://schemas.microsoft.com/office/drawing/2014/main" id="{B1AAD1F0-E1A4-5D20-9B06-A4AE30694867}"/>
              </a:ext>
            </a:extLst>
          </p:cNvPr>
          <p:cNvSpPr txBox="1"/>
          <p:nvPr/>
        </p:nvSpPr>
        <p:spPr>
          <a:xfrm>
            <a:off x="4888391" y="6097560"/>
            <a:ext cx="2092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i="1" dirty="0">
                <a:solidFill>
                  <a:srgbClr val="D1D3C9"/>
                </a:solidFill>
                <a:latin typeface="Arial"/>
                <a:ea typeface="MS PGothic"/>
                <a:cs typeface="Arial"/>
              </a:rPr>
              <a:t>Hybrid flexible Arduino. </a:t>
            </a:r>
            <a:endParaRPr lang="en-US" dirty="0">
              <a:solidFill>
                <a:srgbClr val="003249"/>
              </a:solidFill>
              <a:ea typeface="Verdana" pitchFamily="34" charset="0"/>
              <a:cs typeface="Arial"/>
            </a:endParaRPr>
          </a:p>
          <a:p>
            <a:pPr algn="ctr"/>
            <a:r>
              <a:rPr lang="en-GB" sz="900" i="1" dirty="0">
                <a:solidFill>
                  <a:schemeClr val="bg1"/>
                </a:solidFill>
              </a:rPr>
              <a:t>©</a:t>
            </a:r>
            <a:r>
              <a:rPr lang="en-GB" sz="900" i="1" dirty="0">
                <a:solidFill>
                  <a:srgbClr val="D1D3C9"/>
                </a:solidFill>
                <a:latin typeface="Arial"/>
                <a:ea typeface="MS PGothic"/>
                <a:cs typeface="Arial"/>
              </a:rPr>
              <a:t> </a:t>
            </a:r>
            <a:r>
              <a:rPr lang="en-GB" sz="900" i="1" dirty="0" err="1">
                <a:solidFill>
                  <a:srgbClr val="D1D3C9"/>
                </a:solidFill>
                <a:latin typeface="Arial"/>
                <a:ea typeface="MS PGothic"/>
                <a:cs typeface="Arial"/>
              </a:rPr>
              <a:t>NextFlex</a:t>
            </a:r>
            <a:endParaRPr lang="en-US" dirty="0">
              <a:ea typeface="Verdana"/>
            </a:endParaRPr>
          </a:p>
        </p:txBody>
      </p:sp>
    </p:spTree>
    <p:extLst>
      <p:ext uri="{BB962C8B-B14F-4D97-AF65-F5344CB8AC3E}">
        <p14:creationId xmlns:p14="http://schemas.microsoft.com/office/powerpoint/2010/main" val="406906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t>Intro to AME</a:t>
            </a:r>
          </a:p>
          <a:p>
            <a:pPr algn="r">
              <a:lnSpc>
                <a:spcPct val="300000"/>
              </a:lnSpc>
              <a:buClr>
                <a:schemeClr val="bg1"/>
              </a:buClr>
            </a:pPr>
            <a:r>
              <a:rPr lang="en-GB" sz="2800" dirty="0"/>
              <a:t>ESA Vision for AME</a:t>
            </a:r>
          </a:p>
          <a:p>
            <a:pPr algn="r">
              <a:lnSpc>
                <a:spcPct val="300000"/>
              </a:lnSpc>
              <a:buClr>
                <a:schemeClr val="bg1"/>
              </a:buClr>
            </a:pPr>
            <a:r>
              <a:rPr lang="en-GB" sz="2800" dirty="0"/>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solidFill>
                  <a:schemeClr val="bg1"/>
                </a:solidFill>
              </a:rPr>
              <a:t>Roadmap</a:t>
            </a:r>
          </a:p>
          <a:p>
            <a:pPr>
              <a:lnSpc>
                <a:spcPct val="300000"/>
              </a:lnSpc>
              <a:buClr>
                <a:schemeClr val="bg1"/>
              </a:buClr>
            </a:pPr>
            <a:r>
              <a:rPr lang="en-GB" sz="2800" dirty="0"/>
              <a:t>GSTP Compendium</a:t>
            </a:r>
          </a:p>
          <a:p>
            <a:pPr>
              <a:lnSpc>
                <a:spcPct val="300000"/>
              </a:lnSpc>
              <a:buClr>
                <a:schemeClr val="bg1"/>
              </a:buClr>
            </a:pPr>
            <a:r>
              <a:rPr lang="en-GB" sz="2800" dirty="0"/>
              <a:t>Conclusions</a:t>
            </a:r>
          </a:p>
          <a:p>
            <a:pPr>
              <a:lnSpc>
                <a:spcPct val="300000"/>
              </a:lnSpc>
              <a:buClr>
                <a:schemeClr val="bg1"/>
              </a:buClr>
            </a:pPr>
            <a:endParaRPr lang="en-GB" sz="2800" dirty="0"/>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6232164" y="1489847"/>
            <a:ext cx="4671693"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516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DBB4-1CE0-478A-1629-A31D047A8E71}"/>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B0269C1-643E-9635-A26C-22AF591C15AC}"/>
              </a:ext>
            </a:extLst>
          </p:cNvPr>
          <p:cNvPicPr>
            <a:picLocks noGrp="1" noChangeAspect="1"/>
          </p:cNvPicPr>
          <p:nvPr>
            <p:ph idx="1"/>
          </p:nvPr>
        </p:nvPicPr>
        <p:blipFill rotWithShape="1">
          <a:blip r:embed="rId3"/>
          <a:srcRect l="24822" t="8072" r="9696" b="2409"/>
          <a:stretch/>
        </p:blipFill>
        <p:spPr>
          <a:xfrm>
            <a:off x="0" y="0"/>
            <a:ext cx="12225338" cy="6996236"/>
          </a:xfrm>
        </p:spPr>
      </p:pic>
      <p:pic>
        <p:nvPicPr>
          <p:cNvPr id="1030" name="Picture 6" descr="10th CCI Colocation Meeting">
            <a:extLst>
              <a:ext uri="{FF2B5EF4-FFF2-40B4-BE49-F238E27FC236}">
                <a16:creationId xmlns:a16="http://schemas.microsoft.com/office/drawing/2014/main" id="{742CF9EB-C039-577D-192B-EEB042594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529" y="4444712"/>
            <a:ext cx="3635823" cy="19027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7E67793-FAC6-AF62-C8CB-9BCD98294A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5856" y="4444949"/>
            <a:ext cx="2540884" cy="19056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0217C8-A56B-B8F4-6C1D-D46C9C5A39C9}"/>
              </a:ext>
            </a:extLst>
          </p:cNvPr>
          <p:cNvSpPr txBox="1"/>
          <p:nvPr/>
        </p:nvSpPr>
        <p:spPr>
          <a:xfrm>
            <a:off x="8874788" y="3901440"/>
            <a:ext cx="1450012" cy="369332"/>
          </a:xfrm>
          <a:prstGeom prst="rect">
            <a:avLst/>
          </a:prstGeom>
          <a:solidFill>
            <a:schemeClr val="bg1"/>
          </a:solidFill>
          <a:ln>
            <a:solidFill>
              <a:schemeClr val="accent4"/>
            </a:solidFill>
          </a:ln>
        </p:spPr>
        <p:txBody>
          <a:bodyPr wrap="none" rtlCol="0">
            <a:spAutoFit/>
          </a:bodyPr>
          <a:lstStyle/>
          <a:p>
            <a:pPr algn="l"/>
            <a:r>
              <a:rPr lang="en-GB" dirty="0">
                <a:solidFill>
                  <a:schemeClr val="accent4"/>
                </a:solidFill>
                <a:latin typeface="Arial" panose="020B0604020202020204" pitchFamily="34" charset="0"/>
                <a:ea typeface="MS PGothic" pitchFamily="34" charset="-128"/>
                <a:cs typeface="Arial" panose="020B0604020202020204" pitchFamily="34" charset="0"/>
              </a:rPr>
              <a:t>ESA ECSAT</a:t>
            </a:r>
          </a:p>
        </p:txBody>
      </p:sp>
      <p:sp>
        <p:nvSpPr>
          <p:cNvPr id="11" name="TextBox 10">
            <a:extLst>
              <a:ext uri="{FF2B5EF4-FFF2-40B4-BE49-F238E27FC236}">
                <a16:creationId xmlns:a16="http://schemas.microsoft.com/office/drawing/2014/main" id="{F6685024-3ABB-14EB-09C3-E11AD4459917}"/>
              </a:ext>
            </a:extLst>
          </p:cNvPr>
          <p:cNvSpPr txBox="1"/>
          <p:nvPr/>
        </p:nvSpPr>
        <p:spPr>
          <a:xfrm>
            <a:off x="216000" y="154800"/>
            <a:ext cx="10108800" cy="369332"/>
          </a:xfrm>
          <a:prstGeom prst="rect">
            <a:avLst/>
          </a:prstGeom>
          <a:solidFill>
            <a:schemeClr val="bg1"/>
          </a:solidFill>
          <a:ln>
            <a:solidFill>
              <a:schemeClr val="accent4"/>
            </a:solidFill>
          </a:ln>
        </p:spPr>
        <p:txBody>
          <a:bodyPr wrap="square" rtlCol="0">
            <a:spAutoFit/>
          </a:bodyPr>
          <a:lstStyle/>
          <a:p>
            <a:pPr algn="l"/>
            <a:r>
              <a:rPr lang="en-GB" dirty="0">
                <a:solidFill>
                  <a:schemeClr val="accent4"/>
                </a:solidFill>
                <a:latin typeface="Arial" panose="020B0604020202020204" pitchFamily="34" charset="0"/>
                <a:ea typeface="MS PGothic" pitchFamily="34" charset="-128"/>
                <a:cs typeface="Arial" panose="020B0604020202020204" pitchFamily="34" charset="0"/>
              </a:rPr>
              <a:t>ESA European Centre for Space Applications and Telecommunications (ECSAT), Harwell Campus</a:t>
            </a:r>
          </a:p>
        </p:txBody>
      </p:sp>
    </p:spTree>
    <p:extLst>
      <p:ext uri="{BB962C8B-B14F-4D97-AF65-F5344CB8AC3E}">
        <p14:creationId xmlns:p14="http://schemas.microsoft.com/office/powerpoint/2010/main" val="232143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EF32-2DD2-8A5B-EAEF-AAB5A12F2FBA}"/>
              </a:ext>
            </a:extLst>
          </p:cNvPr>
          <p:cNvSpPr>
            <a:spLocks noGrp="1"/>
          </p:cNvSpPr>
          <p:nvPr>
            <p:ph type="title"/>
          </p:nvPr>
        </p:nvSpPr>
        <p:spPr/>
        <p:txBody>
          <a:bodyPr/>
          <a:lstStyle/>
          <a:p>
            <a:r>
              <a:rPr lang="en-GB" dirty="0">
                <a:solidFill>
                  <a:schemeClr val="bg1"/>
                </a:solidFill>
              </a:rPr>
              <a:t>Priority areas of applications</a:t>
            </a:r>
            <a:endParaRPr lang="en-GB" dirty="0"/>
          </a:p>
        </p:txBody>
      </p:sp>
      <p:sp>
        <p:nvSpPr>
          <p:cNvPr id="3" name="Content Placeholder 2">
            <a:extLst>
              <a:ext uri="{FF2B5EF4-FFF2-40B4-BE49-F238E27FC236}">
                <a16:creationId xmlns:a16="http://schemas.microsoft.com/office/drawing/2014/main" id="{3A7933F8-3445-C3B3-9CD3-C847A6602833}"/>
              </a:ext>
            </a:extLst>
          </p:cNvPr>
          <p:cNvSpPr>
            <a:spLocks noGrp="1"/>
          </p:cNvSpPr>
          <p:nvPr>
            <p:ph idx="1"/>
          </p:nvPr>
        </p:nvSpPr>
        <p:spPr>
          <a:xfrm>
            <a:off x="6627333" y="950461"/>
            <a:ext cx="6104587" cy="3985540"/>
          </a:xfrm>
        </p:spPr>
        <p:txBody>
          <a:bodyPr/>
          <a:lstStyle/>
          <a:p>
            <a:r>
              <a:rPr lang="en-GB" dirty="0">
                <a:solidFill>
                  <a:schemeClr val="bg1"/>
                </a:solidFill>
              </a:rPr>
              <a:t>Target areas of applications:</a:t>
            </a:r>
          </a:p>
          <a:p>
            <a:pPr marL="342900" indent="-342900">
              <a:buAutoNum type="arabicPeriod"/>
            </a:pPr>
            <a:r>
              <a:rPr lang="en-GB" b="1" dirty="0">
                <a:solidFill>
                  <a:srgbClr val="6DCFF6"/>
                </a:solidFill>
              </a:rPr>
              <a:t>Small Satellites for Telecoms</a:t>
            </a:r>
            <a:endParaRPr lang="en-GB" dirty="0">
              <a:solidFill>
                <a:srgbClr val="6DCFF6"/>
              </a:solidFill>
            </a:endParaRPr>
          </a:p>
          <a:p>
            <a:pPr marL="342900" indent="-342900">
              <a:buAutoNum type="arabicPeriod"/>
            </a:pPr>
            <a:r>
              <a:rPr lang="en-GB" b="1" dirty="0">
                <a:solidFill>
                  <a:srgbClr val="6DCFF6"/>
                </a:solidFill>
              </a:rPr>
              <a:t>Small Satellites for Earth Observation</a:t>
            </a:r>
          </a:p>
          <a:p>
            <a:endParaRPr lang="en-GB" sz="800" dirty="0">
              <a:solidFill>
                <a:schemeClr val="bg1"/>
              </a:solidFill>
            </a:endParaRPr>
          </a:p>
          <a:p>
            <a:r>
              <a:rPr lang="en-GB" dirty="0">
                <a:solidFill>
                  <a:schemeClr val="bg1"/>
                </a:solidFill>
              </a:rPr>
              <a:t>In Jan 2024, 8377 were orbiting the Earth.</a:t>
            </a:r>
          </a:p>
          <a:p>
            <a:r>
              <a:rPr lang="en-GB" dirty="0">
                <a:solidFill>
                  <a:schemeClr val="bg1"/>
                </a:solidFill>
              </a:rPr>
              <a:t>Of these, 84% in LEO.</a:t>
            </a:r>
          </a:p>
          <a:p>
            <a:pPr marL="1124226" lvl="1" indent="-342900">
              <a:buFont typeface="Arial" panose="020B0604020202020204" pitchFamily="34" charset="0"/>
              <a:buChar char="•"/>
            </a:pPr>
            <a:r>
              <a:rPr lang="en-GB" dirty="0">
                <a:solidFill>
                  <a:srgbClr val="6DCFF6"/>
                </a:solidFill>
              </a:rPr>
              <a:t>3135 for Communications</a:t>
            </a:r>
          </a:p>
          <a:p>
            <a:pPr marL="1124226" lvl="1" indent="-342900">
              <a:buFont typeface="Arial" panose="020B0604020202020204" pitchFamily="34" charset="0"/>
              <a:buChar char="•"/>
            </a:pPr>
            <a:r>
              <a:rPr lang="en-GB" dirty="0">
                <a:solidFill>
                  <a:srgbClr val="6DCFF6"/>
                </a:solidFill>
              </a:rPr>
              <a:t>1052 for Earth Observation</a:t>
            </a:r>
          </a:p>
          <a:p>
            <a:pPr marL="1124226" lvl="1" indent="-342900">
              <a:buFont typeface="Arial" panose="020B0604020202020204" pitchFamily="34" charset="0"/>
              <a:buChar char="•"/>
            </a:pPr>
            <a:r>
              <a:rPr lang="en-GB" dirty="0">
                <a:solidFill>
                  <a:schemeClr val="bg1"/>
                </a:solidFill>
              </a:rPr>
              <a:t>383 for technology development</a:t>
            </a:r>
          </a:p>
          <a:p>
            <a:pPr marL="1124226" lvl="1" indent="-342900">
              <a:buFont typeface="Arial" panose="020B0604020202020204" pitchFamily="34" charset="0"/>
              <a:buChar char="•"/>
            </a:pPr>
            <a:r>
              <a:rPr lang="en-GB" dirty="0">
                <a:solidFill>
                  <a:schemeClr val="bg1"/>
                </a:solidFill>
              </a:rPr>
              <a:t>154 for navigation</a:t>
            </a:r>
          </a:p>
          <a:p>
            <a:pPr marL="1124226" lvl="1" indent="-342900">
              <a:buFont typeface="Arial" panose="020B0604020202020204" pitchFamily="34" charset="0"/>
              <a:buChar char="•"/>
            </a:pPr>
            <a:r>
              <a:rPr lang="en-GB" dirty="0">
                <a:solidFill>
                  <a:schemeClr val="bg1"/>
                </a:solidFill>
              </a:rPr>
              <a:t>108 for space science</a:t>
            </a:r>
          </a:p>
        </p:txBody>
      </p:sp>
      <p:pic>
        <p:nvPicPr>
          <p:cNvPr id="4" name="Picture 3" descr="A blue and black chart with black text&#10;&#10;Description automatically generated">
            <a:extLst>
              <a:ext uri="{FF2B5EF4-FFF2-40B4-BE49-F238E27FC236}">
                <a16:creationId xmlns:a16="http://schemas.microsoft.com/office/drawing/2014/main" id="{C95CD0AA-130F-2C06-6926-A7F6CB0DA9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70" y="1052280"/>
            <a:ext cx="5311641" cy="3815934"/>
          </a:xfrm>
          <a:prstGeom prst="rect">
            <a:avLst/>
          </a:prstGeom>
          <a:noFill/>
          <a:ln>
            <a:noFill/>
          </a:ln>
        </p:spPr>
      </p:pic>
      <p:sp>
        <p:nvSpPr>
          <p:cNvPr id="6" name="TextBox 5">
            <a:extLst>
              <a:ext uri="{FF2B5EF4-FFF2-40B4-BE49-F238E27FC236}">
                <a16:creationId xmlns:a16="http://schemas.microsoft.com/office/drawing/2014/main" id="{0A1DA4E1-055E-1E23-208C-58118DB3B779}"/>
              </a:ext>
            </a:extLst>
          </p:cNvPr>
          <p:cNvSpPr txBox="1"/>
          <p:nvPr/>
        </p:nvSpPr>
        <p:spPr>
          <a:xfrm>
            <a:off x="1577660" y="5443358"/>
            <a:ext cx="8925059" cy="646331"/>
          </a:xfrm>
          <a:prstGeom prst="rect">
            <a:avLst/>
          </a:prstGeom>
          <a:noFill/>
          <a:ln>
            <a:solidFill>
              <a:srgbClr val="6DCFF6"/>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Verdana" pitchFamily="34" charset="0"/>
                <a:ea typeface="+mn-ea"/>
                <a:cs typeface="+mn-cs"/>
              </a:rPr>
              <a:t>80% of communication satellites are </a:t>
            </a:r>
            <a:r>
              <a:rPr kumimoji="0" lang="en-GB" sz="1800" b="0" i="0" u="sng" strike="noStrike" kern="1200" cap="none" spc="0" normalizeH="0" baseline="0" noProof="0" dirty="0">
                <a:ln>
                  <a:noFill/>
                </a:ln>
                <a:solidFill>
                  <a:srgbClr val="FEFFFF"/>
                </a:solidFill>
                <a:effectLst/>
                <a:uLnTx/>
                <a:uFillTx/>
                <a:latin typeface="Verdana" pitchFamily="34" charset="0"/>
                <a:ea typeface="+mn-ea"/>
                <a:cs typeface="+mn-cs"/>
              </a:rPr>
              <a:t>small satellites</a:t>
            </a:r>
            <a:r>
              <a:rPr kumimoji="0" lang="en-GB" sz="1800" b="0" i="0" u="none" strike="noStrike" kern="1200" cap="none" spc="0" normalizeH="0" baseline="0" noProof="0" dirty="0">
                <a:ln>
                  <a:noFill/>
                </a:ln>
                <a:solidFill>
                  <a:srgbClr val="FEFFFF"/>
                </a:solidFill>
                <a:effectLst/>
                <a:uLnTx/>
                <a:uFillTx/>
                <a:latin typeface="Verdana" pitchFamily="34" charset="0"/>
                <a:ea typeface="+mn-ea"/>
                <a:cs typeface="+mn-cs"/>
              </a:rPr>
              <a:t> (i.e., mass&lt;300 kg).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Verdana" pitchFamily="34" charset="0"/>
                <a:ea typeface="+mn-ea"/>
                <a:cs typeface="+mn-cs"/>
              </a:rPr>
              <a:t>Overall, </a:t>
            </a:r>
            <a:r>
              <a:rPr kumimoji="0" lang="en-GB" sz="1800" b="0" i="0" u="sng" strike="noStrike" kern="1200" cap="none" spc="0" normalizeH="0" baseline="0" noProof="0" dirty="0">
                <a:ln>
                  <a:noFill/>
                </a:ln>
                <a:solidFill>
                  <a:srgbClr val="FEFFFF"/>
                </a:solidFill>
                <a:effectLst/>
                <a:uLnTx/>
                <a:uFillTx/>
                <a:latin typeface="Verdana" pitchFamily="34" charset="0"/>
                <a:ea typeface="+mn-ea"/>
                <a:cs typeface="+mn-cs"/>
              </a:rPr>
              <a:t>72% of active satellites are small satellites</a:t>
            </a:r>
            <a:r>
              <a:rPr kumimoji="0" lang="en-GB" sz="1800" b="0" i="0" u="none" strike="noStrike" kern="1200" cap="none" spc="0" normalizeH="0" baseline="0" noProof="0" dirty="0">
                <a:ln>
                  <a:noFill/>
                </a:ln>
                <a:solidFill>
                  <a:srgbClr val="FEFFFF"/>
                </a:solidFill>
                <a:effectLst/>
                <a:uLnTx/>
                <a:uFillTx/>
                <a:latin typeface="Verdana" pitchFamily="34" charset="0"/>
                <a:ea typeface="+mn-ea"/>
                <a:cs typeface="+mn-cs"/>
              </a:rPr>
              <a:t>.</a:t>
            </a:r>
          </a:p>
        </p:txBody>
      </p:sp>
    </p:spTree>
    <p:extLst>
      <p:ext uri="{BB962C8B-B14F-4D97-AF65-F5344CB8AC3E}">
        <p14:creationId xmlns:p14="http://schemas.microsoft.com/office/powerpoint/2010/main" val="2808904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EF32-2DD2-8A5B-EAEF-AAB5A12F2FBA}"/>
              </a:ext>
            </a:extLst>
          </p:cNvPr>
          <p:cNvSpPr>
            <a:spLocks noGrp="1"/>
          </p:cNvSpPr>
          <p:nvPr>
            <p:ph type="title"/>
          </p:nvPr>
        </p:nvSpPr>
        <p:spPr/>
        <p:txBody>
          <a:bodyPr/>
          <a:lstStyle/>
          <a:p>
            <a:r>
              <a:rPr lang="en-GB" dirty="0">
                <a:solidFill>
                  <a:schemeClr val="bg1"/>
                </a:solidFill>
              </a:rPr>
              <a:t>Priority areas of applications – Small Satellites</a:t>
            </a:r>
            <a:endParaRPr lang="en-GB" dirty="0"/>
          </a:p>
        </p:txBody>
      </p:sp>
      <p:sp>
        <p:nvSpPr>
          <p:cNvPr id="3" name="Content Placeholder 2">
            <a:extLst>
              <a:ext uri="{FF2B5EF4-FFF2-40B4-BE49-F238E27FC236}">
                <a16:creationId xmlns:a16="http://schemas.microsoft.com/office/drawing/2014/main" id="{3A7933F8-3445-C3B3-9CD3-C847A6602833}"/>
              </a:ext>
            </a:extLst>
          </p:cNvPr>
          <p:cNvSpPr>
            <a:spLocks noGrp="1"/>
          </p:cNvSpPr>
          <p:nvPr>
            <p:ph idx="1"/>
          </p:nvPr>
        </p:nvSpPr>
        <p:spPr>
          <a:xfrm>
            <a:off x="216000" y="1038053"/>
            <a:ext cx="11764800" cy="5328000"/>
          </a:xfrm>
        </p:spPr>
        <p:txBody>
          <a:bodyPr/>
          <a:lstStyle/>
          <a:p>
            <a:r>
              <a:rPr lang="en-GB" u="sng" dirty="0">
                <a:solidFill>
                  <a:srgbClr val="6DCFF6"/>
                </a:solidFill>
                <a:ea typeface="Calibri" panose="020F0502020204030204" pitchFamily="34" charset="0"/>
              </a:rPr>
              <a:t>I</a:t>
            </a:r>
            <a:r>
              <a:rPr lang="en-GB" u="sng" dirty="0">
                <a:solidFill>
                  <a:srgbClr val="6DCFF6"/>
                </a:solidFill>
                <a:effectLst/>
                <a:ea typeface="Calibri" panose="020F0502020204030204" pitchFamily="34" charset="0"/>
              </a:rPr>
              <a:t>ntelligent management of space </a:t>
            </a:r>
            <a:r>
              <a:rPr lang="en-GB" dirty="0">
                <a:solidFill>
                  <a:schemeClr val="bg1"/>
                </a:solidFill>
                <a:effectLst/>
                <a:ea typeface="Calibri" panose="020F0502020204030204" pitchFamily="34" charset="0"/>
              </a:rPr>
              <a:t>is crucial for small satellites to house payloads while being as economical with size as possible.</a:t>
            </a:r>
          </a:p>
          <a:p>
            <a:endParaRPr lang="en-GB" dirty="0">
              <a:solidFill>
                <a:schemeClr val="bg1"/>
              </a:solidFill>
              <a:effectLst/>
              <a:ea typeface="Calibri" panose="020F0502020204030204" pitchFamily="34" charset="0"/>
            </a:endParaRPr>
          </a:p>
          <a:p>
            <a:r>
              <a:rPr lang="en-GB" dirty="0">
                <a:solidFill>
                  <a:schemeClr val="bg1"/>
                </a:solidFill>
                <a:effectLst/>
                <a:ea typeface="Calibri" panose="020F0502020204030204" pitchFamily="34" charset="0"/>
              </a:rPr>
              <a:t>Constellation operators replace each deorbiting satellite within years with new designs based on the </a:t>
            </a:r>
            <a:r>
              <a:rPr lang="en-GB" dirty="0">
                <a:solidFill>
                  <a:srgbClr val="6DCFF6"/>
                </a:solidFill>
                <a:effectLst/>
                <a:ea typeface="Calibri" panose="020F0502020204030204" pitchFamily="34" charset="0"/>
              </a:rPr>
              <a:t>latest technologies to introduce new capabilities</a:t>
            </a:r>
            <a:r>
              <a:rPr lang="en-GB" dirty="0">
                <a:solidFill>
                  <a:schemeClr val="bg1"/>
                </a:solidFill>
                <a:effectLst/>
                <a:ea typeface="Calibri" panose="020F0502020204030204" pitchFamily="34" charset="0"/>
              </a:rPr>
              <a:t>, which provides the </a:t>
            </a:r>
            <a:r>
              <a:rPr lang="en-GB" u="sng" dirty="0">
                <a:solidFill>
                  <a:schemeClr val="bg1"/>
                </a:solidFill>
                <a:effectLst/>
                <a:ea typeface="Calibri" panose="020F0502020204030204" pitchFamily="34" charset="0"/>
              </a:rPr>
              <a:t>perfect opportunity to experiment with novel AM technologies for electronics</a:t>
            </a:r>
            <a:r>
              <a:rPr lang="en-GB" dirty="0">
                <a:solidFill>
                  <a:schemeClr val="bg1"/>
                </a:solidFill>
                <a:effectLst/>
                <a:ea typeface="Calibri" panose="020F0502020204030204" pitchFamily="34" charset="0"/>
              </a:rPr>
              <a:t>.</a:t>
            </a:r>
          </a:p>
          <a:p>
            <a:endParaRPr lang="en-GB" dirty="0">
              <a:solidFill>
                <a:schemeClr val="bg1"/>
              </a:solidFill>
              <a:effectLst/>
              <a:ea typeface="Calibri" panose="020F0502020204030204" pitchFamily="34" charset="0"/>
            </a:endParaRPr>
          </a:p>
          <a:p>
            <a:endParaRPr lang="en-GB" u="sng" dirty="0">
              <a:solidFill>
                <a:schemeClr val="bg1"/>
              </a:solidFill>
            </a:endParaRPr>
          </a:p>
        </p:txBody>
      </p:sp>
      <p:grpSp>
        <p:nvGrpSpPr>
          <p:cNvPr id="5" name="Group 4">
            <a:extLst>
              <a:ext uri="{FF2B5EF4-FFF2-40B4-BE49-F238E27FC236}">
                <a16:creationId xmlns:a16="http://schemas.microsoft.com/office/drawing/2014/main" id="{2F63780A-FD70-D760-07F4-75569644D353}"/>
              </a:ext>
            </a:extLst>
          </p:cNvPr>
          <p:cNvGrpSpPr/>
          <p:nvPr/>
        </p:nvGrpSpPr>
        <p:grpSpPr>
          <a:xfrm>
            <a:off x="6282611" y="2993356"/>
            <a:ext cx="4791926" cy="2261316"/>
            <a:chOff x="7321639" y="1885681"/>
            <a:chExt cx="4635780" cy="2294168"/>
          </a:xfrm>
        </p:grpSpPr>
        <p:pic>
          <p:nvPicPr>
            <p:cNvPr id="2050" name="bodyImage">
              <a:extLst>
                <a:ext uri="{FF2B5EF4-FFF2-40B4-BE49-F238E27FC236}">
                  <a16:creationId xmlns:a16="http://schemas.microsoft.com/office/drawing/2014/main" id="{5372B7A0-C087-A3ED-3691-3564E96E24E0}"/>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7321639" y="1885681"/>
              <a:ext cx="4588335" cy="229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7EB47A2-764F-1DA5-22C1-8BBFCDBB85A1}"/>
                </a:ext>
              </a:extLst>
            </p:cNvPr>
            <p:cNvSpPr txBox="1"/>
            <p:nvPr/>
          </p:nvSpPr>
          <p:spPr>
            <a:xfrm>
              <a:off x="10883976" y="1903807"/>
              <a:ext cx="1073443" cy="20296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1" u="none" strike="noStrike" kern="120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rPr>
                <a:t>Credit Nano Dimension</a:t>
              </a:r>
            </a:p>
          </p:txBody>
        </p:sp>
      </p:grpSp>
      <p:sp>
        <p:nvSpPr>
          <p:cNvPr id="11" name="TextBox 10">
            <a:extLst>
              <a:ext uri="{FF2B5EF4-FFF2-40B4-BE49-F238E27FC236}">
                <a16:creationId xmlns:a16="http://schemas.microsoft.com/office/drawing/2014/main" id="{6A2F9781-8750-52D4-BDBA-D52D30F11DF7}"/>
              </a:ext>
            </a:extLst>
          </p:cNvPr>
          <p:cNvSpPr txBox="1"/>
          <p:nvPr/>
        </p:nvSpPr>
        <p:spPr>
          <a:xfrm>
            <a:off x="216000" y="3522665"/>
            <a:ext cx="5828750" cy="1436483"/>
          </a:xfrm>
          <a:prstGeom prst="rect">
            <a:avLst/>
          </a:prstGeom>
          <a:noFill/>
        </p:spPr>
        <p:txBody>
          <a:bodyPr wrap="square">
            <a:spAutoFit/>
          </a:bodyPr>
          <a:lstStyle/>
          <a:p>
            <a:pPr marL="285750" marR="0" lvl="0" indent="-285750" algn="l" defTabSz="914400" rtl="0" eaLnBrk="1" fontAlgn="base" latinLnBrk="0" hangingPunct="1">
              <a:lnSpc>
                <a:spcPct val="119000"/>
              </a:lnSpc>
              <a:spcBef>
                <a:spcPct val="20000"/>
              </a:spcBef>
              <a:spcAft>
                <a:spcPct val="0"/>
              </a:spcAft>
              <a:buClr>
                <a:srgbClr val="8197A6"/>
              </a:buClr>
              <a:buSzTx/>
              <a:buFont typeface="Wingdings" panose="05000000000000000000" pitchFamily="2" charset="2"/>
              <a:buChar char="à"/>
              <a:tabLst/>
              <a:defRPr/>
            </a:pPr>
            <a:r>
              <a:rPr kumimoji="0" lang="en-GB" sz="1800" b="0" i="0" strike="noStrike" kern="0" cap="none" spc="0" normalizeH="0" baseline="0" noProof="0" dirty="0">
                <a:ln>
                  <a:noFill/>
                </a:ln>
                <a:solidFill>
                  <a:srgbClr val="6DCFF6"/>
                </a:solidFill>
                <a:effectLst/>
                <a:uLnTx/>
                <a:uFillTx/>
                <a:latin typeface="Arial" panose="020B0604020202020204" pitchFamily="34" charset="0"/>
                <a:ea typeface="+mn-ea"/>
                <a:cs typeface="Arial" panose="020B0604020202020204" pitchFamily="34" charset="0"/>
              </a:rPr>
              <a:t>Higher density, weight/volume optimization, and more space available inside the satellite</a:t>
            </a:r>
          </a:p>
          <a:p>
            <a:pPr marL="285750" marR="0" lvl="0" indent="-285750" algn="l" defTabSz="914400" rtl="0" eaLnBrk="1" fontAlgn="base" latinLnBrk="0" hangingPunct="1">
              <a:lnSpc>
                <a:spcPct val="119000"/>
              </a:lnSpc>
              <a:spcBef>
                <a:spcPct val="20000"/>
              </a:spcBef>
              <a:spcAft>
                <a:spcPct val="0"/>
              </a:spcAft>
              <a:buClr>
                <a:srgbClr val="8197A6"/>
              </a:buClr>
              <a:buSzTx/>
              <a:buFont typeface="Wingdings" panose="05000000000000000000" pitchFamily="2" charset="2"/>
              <a:buChar char="à"/>
              <a:tabLst/>
              <a:defRPr/>
            </a:pPr>
            <a:r>
              <a:rPr lang="en-GB" kern="0" dirty="0">
                <a:solidFill>
                  <a:srgbClr val="6DCFF6"/>
                </a:solidFill>
                <a:latin typeface="Arial" panose="020B0604020202020204" pitchFamily="34" charset="0"/>
                <a:cs typeface="Arial" panose="020B0604020202020204" pitchFamily="34" charset="0"/>
              </a:rPr>
              <a:t>P</a:t>
            </a:r>
            <a:r>
              <a:rPr kumimoji="0" lang="en-GB" sz="1800" b="0" i="0" strike="noStrike" kern="0" cap="none" spc="0" normalizeH="0" baseline="0" noProof="0" dirty="0" err="1">
                <a:ln>
                  <a:noFill/>
                </a:ln>
                <a:solidFill>
                  <a:srgbClr val="6DCFF6"/>
                </a:solidFill>
                <a:effectLst/>
                <a:uLnTx/>
                <a:uFillTx/>
                <a:latin typeface="Arial" panose="020B0604020202020204" pitchFamily="34" charset="0"/>
                <a:ea typeface="+mn-ea"/>
                <a:cs typeface="Arial" panose="020B0604020202020204" pitchFamily="34" charset="0"/>
              </a:rPr>
              <a:t>ossibility</a:t>
            </a:r>
            <a:r>
              <a:rPr kumimoji="0" lang="en-GB" sz="1800" b="0" i="0" strike="noStrike" kern="0" cap="none" spc="0" normalizeH="0" baseline="0" noProof="0" dirty="0">
                <a:ln>
                  <a:noFill/>
                </a:ln>
                <a:solidFill>
                  <a:srgbClr val="6DCFF6"/>
                </a:solidFill>
                <a:effectLst/>
                <a:uLnTx/>
                <a:uFillTx/>
                <a:latin typeface="Arial" panose="020B0604020202020204" pitchFamily="34" charset="0"/>
                <a:ea typeface="+mn-ea"/>
                <a:cs typeface="Arial" panose="020B0604020202020204" pitchFamily="34" charset="0"/>
              </a:rPr>
              <a:t> to print locally, on-demand, and quickly adapt to market needs</a:t>
            </a:r>
          </a:p>
        </p:txBody>
      </p:sp>
      <p:grpSp>
        <p:nvGrpSpPr>
          <p:cNvPr id="6" name="Group 5">
            <a:extLst>
              <a:ext uri="{FF2B5EF4-FFF2-40B4-BE49-F238E27FC236}">
                <a16:creationId xmlns:a16="http://schemas.microsoft.com/office/drawing/2014/main" id="{023D3551-E480-2545-237B-D86E7D76E37A}"/>
              </a:ext>
            </a:extLst>
          </p:cNvPr>
          <p:cNvGrpSpPr/>
          <p:nvPr/>
        </p:nvGrpSpPr>
        <p:grpSpPr>
          <a:xfrm>
            <a:off x="10483328" y="4474895"/>
            <a:ext cx="1526010" cy="2009657"/>
            <a:chOff x="6404577" y="3680593"/>
            <a:chExt cx="1913416" cy="2379663"/>
          </a:xfrm>
        </p:grpSpPr>
        <p:pic>
          <p:nvPicPr>
            <p:cNvPr id="7" name="Picture 6" descr="A screenshot of a computer&#10;&#10;Description automatically generated">
              <a:extLst>
                <a:ext uri="{FF2B5EF4-FFF2-40B4-BE49-F238E27FC236}">
                  <a16:creationId xmlns:a16="http://schemas.microsoft.com/office/drawing/2014/main" id="{5576554F-BDB1-DE32-CC45-9C52C271C7E4}"/>
                </a:ext>
              </a:extLst>
            </p:cNvPr>
            <p:cNvPicPr>
              <a:picLocks noChangeAspect="1"/>
            </p:cNvPicPr>
            <p:nvPr/>
          </p:nvPicPr>
          <p:blipFill rotWithShape="1">
            <a:blip r:embed="rId4"/>
            <a:srcRect l="58730" t="21298" r="15541" b="2240"/>
            <a:stretch/>
          </p:blipFill>
          <p:spPr bwMode="auto">
            <a:xfrm>
              <a:off x="6404577" y="3680593"/>
              <a:ext cx="1913416" cy="2379663"/>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18239A33-A267-04A7-5EDD-6868BFFAA927}"/>
                </a:ext>
              </a:extLst>
            </p:cNvPr>
            <p:cNvSpPr/>
            <p:nvPr/>
          </p:nvSpPr>
          <p:spPr>
            <a:xfrm>
              <a:off x="6422373" y="5461521"/>
              <a:ext cx="107577" cy="553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490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AF9-F5ED-2314-6F58-4CD369690FC4}"/>
              </a:ext>
            </a:extLst>
          </p:cNvPr>
          <p:cNvSpPr>
            <a:spLocks noGrp="1"/>
          </p:cNvSpPr>
          <p:nvPr>
            <p:ph type="title"/>
          </p:nvPr>
        </p:nvSpPr>
        <p:spPr/>
        <p:txBody>
          <a:bodyPr/>
          <a:lstStyle/>
          <a:p>
            <a:r>
              <a:rPr lang="en-GB" dirty="0"/>
              <a:t>AME ROADMAP</a:t>
            </a:r>
          </a:p>
        </p:txBody>
      </p:sp>
      <p:pic>
        <p:nvPicPr>
          <p:cNvPr id="15" name="Picture 14">
            <a:extLst>
              <a:ext uri="{FF2B5EF4-FFF2-40B4-BE49-F238E27FC236}">
                <a16:creationId xmlns:a16="http://schemas.microsoft.com/office/drawing/2014/main" id="{339AB6FD-D190-2B07-009F-385850FC24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969" y="720000"/>
            <a:ext cx="10223400" cy="5751691"/>
          </a:xfrm>
          <a:prstGeom prst="rect">
            <a:avLst/>
          </a:prstGeom>
          <a:noFill/>
          <a:ln>
            <a:noFill/>
          </a:ln>
        </p:spPr>
      </p:pic>
    </p:spTree>
    <p:extLst>
      <p:ext uri="{BB962C8B-B14F-4D97-AF65-F5344CB8AC3E}">
        <p14:creationId xmlns:p14="http://schemas.microsoft.com/office/powerpoint/2010/main" val="414465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t>Intro to AME</a:t>
            </a:r>
          </a:p>
          <a:p>
            <a:pPr algn="r">
              <a:lnSpc>
                <a:spcPct val="300000"/>
              </a:lnSpc>
              <a:buClr>
                <a:schemeClr val="bg1"/>
              </a:buClr>
            </a:pPr>
            <a:r>
              <a:rPr lang="en-GB" sz="2800" dirty="0"/>
              <a:t>ESA Vision for AME</a:t>
            </a:r>
          </a:p>
          <a:p>
            <a:pPr algn="r">
              <a:lnSpc>
                <a:spcPct val="300000"/>
              </a:lnSpc>
              <a:buClr>
                <a:schemeClr val="bg1"/>
              </a:buClr>
            </a:pPr>
            <a:r>
              <a:rPr lang="en-GB" sz="2800" dirty="0"/>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t>Roadmap</a:t>
            </a:r>
          </a:p>
          <a:p>
            <a:pPr>
              <a:lnSpc>
                <a:spcPct val="300000"/>
              </a:lnSpc>
              <a:buClr>
                <a:schemeClr val="bg1"/>
              </a:buClr>
            </a:pPr>
            <a:r>
              <a:rPr lang="en-GB" sz="2800" dirty="0">
                <a:solidFill>
                  <a:schemeClr val="bg1"/>
                </a:solidFill>
              </a:rPr>
              <a:t>GSTP Compendium</a:t>
            </a:r>
          </a:p>
          <a:p>
            <a:pPr>
              <a:lnSpc>
                <a:spcPct val="300000"/>
              </a:lnSpc>
              <a:buClr>
                <a:schemeClr val="bg1"/>
              </a:buClr>
            </a:pPr>
            <a:r>
              <a:rPr lang="en-GB" sz="2800" dirty="0"/>
              <a:t>Conclusions</a:t>
            </a:r>
          </a:p>
          <a:p>
            <a:pPr>
              <a:lnSpc>
                <a:spcPct val="300000"/>
              </a:lnSpc>
              <a:buClr>
                <a:schemeClr val="bg1"/>
              </a:buClr>
            </a:pPr>
            <a:endParaRPr lang="en-GB" sz="2800" dirty="0"/>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6232164" y="2811749"/>
            <a:ext cx="4374875"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418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AF9-F5ED-2314-6F58-4CD369690FC4}"/>
              </a:ext>
            </a:extLst>
          </p:cNvPr>
          <p:cNvSpPr>
            <a:spLocks noGrp="1"/>
          </p:cNvSpPr>
          <p:nvPr>
            <p:ph type="title"/>
          </p:nvPr>
        </p:nvSpPr>
        <p:spPr/>
        <p:txBody>
          <a:bodyPr/>
          <a:lstStyle/>
          <a:p>
            <a:r>
              <a:rPr lang="en-GB" dirty="0"/>
              <a:t>RUNNING AND RECOMMENDED AME ACTIVITIES</a:t>
            </a:r>
          </a:p>
        </p:txBody>
      </p:sp>
      <p:grpSp>
        <p:nvGrpSpPr>
          <p:cNvPr id="7" name="Group 6">
            <a:extLst>
              <a:ext uri="{FF2B5EF4-FFF2-40B4-BE49-F238E27FC236}">
                <a16:creationId xmlns:a16="http://schemas.microsoft.com/office/drawing/2014/main" id="{C3BBA7B8-E85B-4C64-AD36-E2F87EC0DCC9}"/>
              </a:ext>
            </a:extLst>
          </p:cNvPr>
          <p:cNvGrpSpPr/>
          <p:nvPr/>
        </p:nvGrpSpPr>
        <p:grpSpPr>
          <a:xfrm>
            <a:off x="1535753" y="835742"/>
            <a:ext cx="9153832" cy="5584724"/>
            <a:chOff x="965417" y="0"/>
            <a:chExt cx="10331848" cy="6858000"/>
          </a:xfrm>
        </p:grpSpPr>
        <p:sp>
          <p:nvSpPr>
            <p:cNvPr id="6" name="Rectangle 5">
              <a:extLst>
                <a:ext uri="{FF2B5EF4-FFF2-40B4-BE49-F238E27FC236}">
                  <a16:creationId xmlns:a16="http://schemas.microsoft.com/office/drawing/2014/main" id="{26D927DB-768E-3505-B39E-F273B7FC326C}"/>
                </a:ext>
              </a:extLst>
            </p:cNvPr>
            <p:cNvSpPr/>
            <p:nvPr/>
          </p:nvSpPr>
          <p:spPr>
            <a:xfrm>
              <a:off x="983226" y="0"/>
              <a:ext cx="1031403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4">
              <a:extLst>
                <a:ext uri="{FF2B5EF4-FFF2-40B4-BE49-F238E27FC236}">
                  <a16:creationId xmlns:a16="http://schemas.microsoft.com/office/drawing/2014/main" id="{A8EDC6EE-4E9F-64D7-16FE-1B0EAF345B86}"/>
                </a:ext>
              </a:extLst>
            </p:cNvPr>
            <p:cNvPicPr>
              <a:picLocks noChangeAspect="1"/>
            </p:cNvPicPr>
            <p:nvPr/>
          </p:nvPicPr>
          <p:blipFill>
            <a:blip r:embed="rId2"/>
            <a:stretch>
              <a:fillRect/>
            </a:stretch>
          </p:blipFill>
          <p:spPr>
            <a:xfrm>
              <a:off x="965417" y="0"/>
              <a:ext cx="10294503" cy="6858000"/>
            </a:xfrm>
            <a:prstGeom prst="rect">
              <a:avLst/>
            </a:prstGeom>
          </p:spPr>
        </p:pic>
      </p:grpSp>
    </p:spTree>
    <p:extLst>
      <p:ext uri="{BB962C8B-B14F-4D97-AF65-F5344CB8AC3E}">
        <p14:creationId xmlns:p14="http://schemas.microsoft.com/office/powerpoint/2010/main" val="35387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AF9-F5ED-2314-6F58-4CD369690FC4}"/>
              </a:ext>
            </a:extLst>
          </p:cNvPr>
          <p:cNvSpPr>
            <a:spLocks noGrp="1"/>
          </p:cNvSpPr>
          <p:nvPr>
            <p:ph type="title"/>
          </p:nvPr>
        </p:nvSpPr>
        <p:spPr/>
        <p:txBody>
          <a:bodyPr/>
          <a:lstStyle/>
          <a:p>
            <a:r>
              <a:rPr lang="en-GB" dirty="0"/>
              <a:t>AME GSTP COMPENDIUM DRAFT</a:t>
            </a:r>
          </a:p>
        </p:txBody>
      </p:sp>
      <p:graphicFrame>
        <p:nvGraphicFramePr>
          <p:cNvPr id="5" name="Table 4">
            <a:extLst>
              <a:ext uri="{FF2B5EF4-FFF2-40B4-BE49-F238E27FC236}">
                <a16:creationId xmlns:a16="http://schemas.microsoft.com/office/drawing/2014/main" id="{25DD454B-6617-8F87-0ED0-52D5C0352823}"/>
              </a:ext>
            </a:extLst>
          </p:cNvPr>
          <p:cNvGraphicFramePr>
            <a:graphicFrameLocks noGrp="1"/>
          </p:cNvGraphicFramePr>
          <p:nvPr>
            <p:extLst>
              <p:ext uri="{D42A27DB-BD31-4B8C-83A1-F6EECF244321}">
                <p14:modId xmlns:p14="http://schemas.microsoft.com/office/powerpoint/2010/main" val="1764281510"/>
              </p:ext>
            </p:extLst>
          </p:nvPr>
        </p:nvGraphicFramePr>
        <p:xfrm>
          <a:off x="1417276" y="1129664"/>
          <a:ext cx="9390785" cy="4734527"/>
        </p:xfrm>
        <a:graphic>
          <a:graphicData uri="http://schemas.openxmlformats.org/drawingml/2006/table">
            <a:tbl>
              <a:tblPr firstRow="1" firstCol="1" bandRow="1">
                <a:tableStyleId>{00A15C55-8517-42AA-B614-E9B94910E393}</a:tableStyleId>
              </a:tblPr>
              <a:tblGrid>
                <a:gridCol w="9390785">
                  <a:extLst>
                    <a:ext uri="{9D8B030D-6E8A-4147-A177-3AD203B41FA5}">
                      <a16:colId xmlns:a16="http://schemas.microsoft.com/office/drawing/2014/main" val="3861599181"/>
                    </a:ext>
                  </a:extLst>
                </a:gridCol>
              </a:tblGrid>
              <a:tr h="282916">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GB" sz="1800" dirty="0">
                          <a:effectLst/>
                        </a:rPr>
                        <a:t>HYBRID STRUCTURAL ELECTRONICS AND AM EEE COMPONENTS </a:t>
                      </a:r>
                      <a:endParaRPr lang="it-IT" sz="18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029235309"/>
                  </a:ext>
                </a:extLst>
              </a:tr>
              <a:tr h="377943">
                <a:tc>
                  <a:txBody>
                    <a:bodyPr/>
                    <a:lstStyle/>
                    <a:p>
                      <a:pPr algn="just"/>
                      <a:r>
                        <a:rPr lang="en-GB" sz="1800" b="0" dirty="0">
                          <a:solidFill>
                            <a:sysClr val="windowText" lastClr="000000"/>
                          </a:solidFill>
                          <a:effectLst/>
                        </a:rPr>
                        <a:t>Space-grade Materials Development Suitable for 3D Printing of Electronics and Components</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3042007451"/>
                  </a:ext>
                </a:extLst>
              </a:tr>
              <a:tr h="503921">
                <a:tc>
                  <a:txBody>
                    <a:bodyPr/>
                    <a:lstStyle/>
                    <a:p>
                      <a:pPr algn="just"/>
                      <a:r>
                        <a:rPr lang="en-GB" sz="1800" b="0" dirty="0">
                          <a:solidFill>
                            <a:sysClr val="windowText" lastClr="000000"/>
                          </a:solidFill>
                          <a:effectLst/>
                        </a:rPr>
                        <a:t>Hybrid Printed Structural Electronics for Advanced 3D Packaging and RF Applications in Small Satellites</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3751351891"/>
                  </a:ext>
                </a:extLst>
              </a:tr>
              <a:tr h="503921">
                <a:tc>
                  <a:txBody>
                    <a:bodyPr/>
                    <a:lstStyle/>
                    <a:p>
                      <a:pPr algn="just"/>
                      <a:r>
                        <a:rPr lang="en-GB" sz="1800" b="0" dirty="0">
                          <a:solidFill>
                            <a:sysClr val="windowText" lastClr="000000"/>
                          </a:solidFill>
                          <a:effectLst/>
                        </a:rPr>
                        <a:t>Advanced Manufactured Passive EEE Components for LEO Satellites</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2277425588"/>
                  </a:ext>
                </a:extLst>
              </a:tr>
              <a:tr h="377943">
                <a:tc>
                  <a:txBody>
                    <a:bodyPr/>
                    <a:lstStyle/>
                    <a:p>
                      <a:pPr algn="just"/>
                      <a:r>
                        <a:rPr lang="en-GB" sz="1800" b="0" dirty="0">
                          <a:solidFill>
                            <a:sysClr val="windowText" lastClr="000000"/>
                          </a:solidFill>
                          <a:effectLst/>
                        </a:rPr>
                        <a:t>Advanced Manufactured Active EEE Components for LEO Satellites</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897629782"/>
                  </a:ext>
                </a:extLst>
              </a:tr>
              <a:tr h="503921">
                <a:tc>
                  <a:txBody>
                    <a:bodyPr/>
                    <a:lstStyle/>
                    <a:p>
                      <a:pPr algn="just"/>
                      <a:r>
                        <a:rPr lang="en-GB" sz="1800" b="0">
                          <a:solidFill>
                            <a:sysClr val="windowText" lastClr="000000"/>
                          </a:solidFill>
                          <a:effectLst/>
                        </a:rPr>
                        <a:t>Advanced Manufacturing of 3D Printed Pseudocapacitive Electrodes for Supercapacitors (shared with ESCC CTB Passive WG roadmap)</a:t>
                      </a:r>
                      <a:endParaRPr lang="it-IT" sz="18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2695772054"/>
                  </a:ext>
                </a:extLst>
              </a:tr>
              <a:tr h="377943">
                <a:tc>
                  <a:txBody>
                    <a:bodyPr/>
                    <a:lstStyle/>
                    <a:p>
                      <a:pPr algn="just"/>
                      <a:r>
                        <a:rPr lang="en-GB" sz="1800" b="0" dirty="0">
                          <a:solidFill>
                            <a:sysClr val="windowText" lastClr="000000"/>
                          </a:solidFill>
                          <a:effectLst/>
                        </a:rPr>
                        <a:t>3D Printed and Custom-design Multilayer Ceramic Capacitors (shared with ESCC CTB Passive WG roadmap)</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443167614"/>
                  </a:ext>
                </a:extLst>
              </a:tr>
              <a:tr h="282916">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GB" sz="1800" dirty="0">
                          <a:effectLst/>
                        </a:rPr>
                        <a:t>ADVANCED PACKAGING </a:t>
                      </a:r>
                      <a:endParaRPr lang="it-IT" sz="18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47371079"/>
                  </a:ext>
                </a:extLst>
              </a:tr>
              <a:tr h="377943">
                <a:tc>
                  <a:txBody>
                    <a:bodyPr/>
                    <a:lstStyle/>
                    <a:p>
                      <a:pPr algn="just"/>
                      <a:r>
                        <a:rPr lang="en-GB" sz="1800" b="0">
                          <a:solidFill>
                            <a:sysClr val="windowText" lastClr="000000"/>
                          </a:solidFill>
                          <a:effectLst/>
                        </a:rPr>
                        <a:t>Advanced Wafer-Level Packaging with High-Precision Printing for Space Applications</a:t>
                      </a:r>
                      <a:endParaRPr lang="it-IT" sz="18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490052766"/>
                  </a:ext>
                </a:extLst>
              </a:tr>
              <a:tr h="377943">
                <a:tc>
                  <a:txBody>
                    <a:bodyPr/>
                    <a:lstStyle/>
                    <a:p>
                      <a:pPr algn="just"/>
                      <a:r>
                        <a:rPr lang="en-GB" sz="1800" b="0" dirty="0">
                          <a:solidFill>
                            <a:sysClr val="windowText" lastClr="000000"/>
                          </a:solidFill>
                          <a:effectLst/>
                        </a:rPr>
                        <a:t>Advanced Manufactured Packaging Solutions for Advanced Thermal Management in Space Applications</a:t>
                      </a:r>
                      <a:endParaRPr lang="it-IT"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109" marR="68109" marT="0" marB="0" anchor="ctr">
                    <a:solidFill>
                      <a:schemeClr val="tx1">
                        <a:lumMod val="10000"/>
                        <a:lumOff val="90000"/>
                      </a:schemeClr>
                    </a:solidFill>
                  </a:tcPr>
                </a:tc>
                <a:extLst>
                  <a:ext uri="{0D108BD9-81ED-4DB2-BD59-A6C34878D82A}">
                    <a16:rowId xmlns:a16="http://schemas.microsoft.com/office/drawing/2014/main" val="4209932645"/>
                  </a:ext>
                </a:extLst>
              </a:tr>
            </a:tbl>
          </a:graphicData>
        </a:graphic>
      </p:graphicFrame>
      <p:sp>
        <p:nvSpPr>
          <p:cNvPr id="6" name="Rectangle 1">
            <a:extLst>
              <a:ext uri="{FF2B5EF4-FFF2-40B4-BE49-F238E27FC236}">
                <a16:creationId xmlns:a16="http://schemas.microsoft.com/office/drawing/2014/main" id="{F384401A-E3BD-E3E1-E08E-1DA5699A89AA}"/>
              </a:ext>
            </a:extLst>
          </p:cNvPr>
          <p:cNvSpPr>
            <a:spLocks noChangeArrowheads="1"/>
          </p:cNvSpPr>
          <p:nvPr/>
        </p:nvSpPr>
        <p:spPr bwMode="auto">
          <a:xfrm>
            <a:off x="2976563" y="863600"/>
            <a:ext cx="4033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700121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t>Intro to AME</a:t>
            </a:r>
          </a:p>
          <a:p>
            <a:pPr algn="r">
              <a:lnSpc>
                <a:spcPct val="300000"/>
              </a:lnSpc>
              <a:buClr>
                <a:schemeClr val="bg1"/>
              </a:buClr>
            </a:pPr>
            <a:r>
              <a:rPr lang="en-GB" sz="2800" dirty="0"/>
              <a:t>ESA Vision for AME</a:t>
            </a:r>
          </a:p>
          <a:p>
            <a:pPr algn="r">
              <a:lnSpc>
                <a:spcPct val="300000"/>
              </a:lnSpc>
              <a:buClr>
                <a:schemeClr val="bg1"/>
              </a:buClr>
            </a:pPr>
            <a:r>
              <a:rPr lang="en-GB" sz="2800" dirty="0"/>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t>Roadmap</a:t>
            </a:r>
          </a:p>
          <a:p>
            <a:pPr>
              <a:lnSpc>
                <a:spcPct val="300000"/>
              </a:lnSpc>
              <a:buClr>
                <a:schemeClr val="bg1"/>
              </a:buClr>
            </a:pPr>
            <a:r>
              <a:rPr lang="en-GB" sz="2800" dirty="0"/>
              <a:t>GSTP Compendium</a:t>
            </a:r>
          </a:p>
          <a:p>
            <a:pPr>
              <a:lnSpc>
                <a:spcPct val="300000"/>
              </a:lnSpc>
              <a:buClr>
                <a:schemeClr val="bg1"/>
              </a:buClr>
            </a:pPr>
            <a:r>
              <a:rPr lang="en-GB" sz="2800" dirty="0">
                <a:solidFill>
                  <a:schemeClr val="bg1"/>
                </a:solidFill>
              </a:rPr>
              <a:t>Conclusions</a:t>
            </a:r>
          </a:p>
          <a:p>
            <a:pPr>
              <a:lnSpc>
                <a:spcPct val="300000"/>
              </a:lnSpc>
              <a:buClr>
                <a:schemeClr val="bg1"/>
              </a:buClr>
            </a:pPr>
            <a:endParaRPr lang="en-GB" sz="2800" dirty="0"/>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6232165" y="4183347"/>
            <a:ext cx="3528062"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946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1CE7-5AAC-6653-9D6B-DF3520F25173}"/>
              </a:ext>
            </a:extLst>
          </p:cNvPr>
          <p:cNvSpPr>
            <a:spLocks noGrp="1"/>
          </p:cNvSpPr>
          <p:nvPr>
            <p:ph type="title"/>
          </p:nvPr>
        </p:nvSpPr>
        <p:spPr>
          <a:xfrm>
            <a:off x="216000" y="175790"/>
            <a:ext cx="10108800" cy="523220"/>
          </a:xfrm>
        </p:spPr>
        <p:txBody>
          <a:bodyPr/>
          <a:lstStyle/>
          <a:p>
            <a:r>
              <a:rPr lang="en-GB" sz="2800" b="1" dirty="0">
                <a:solidFill>
                  <a:schemeClr val="bg1"/>
                </a:solidFill>
                <a:latin typeface="Arial" panose="020B0604020202020204" pitchFamily="34" charset="0"/>
                <a:ea typeface="+mj-ea"/>
                <a:cs typeface="Arial" panose="020B0604020202020204" pitchFamily="34" charset="0"/>
              </a:rPr>
              <a:t>CONCLUSIONS</a:t>
            </a:r>
            <a:endParaRPr lang="en-GB" dirty="0"/>
          </a:p>
        </p:txBody>
      </p:sp>
      <p:sp>
        <p:nvSpPr>
          <p:cNvPr id="3" name="Content Placeholder 2">
            <a:extLst>
              <a:ext uri="{FF2B5EF4-FFF2-40B4-BE49-F238E27FC236}">
                <a16:creationId xmlns:a16="http://schemas.microsoft.com/office/drawing/2014/main" id="{8EFF4F01-C7C7-F56F-7BC9-1CE10C925055}"/>
              </a:ext>
            </a:extLst>
          </p:cNvPr>
          <p:cNvSpPr>
            <a:spLocks noGrp="1"/>
          </p:cNvSpPr>
          <p:nvPr>
            <p:ph idx="1"/>
          </p:nvPr>
        </p:nvSpPr>
        <p:spPr>
          <a:xfrm>
            <a:off x="230269" y="844636"/>
            <a:ext cx="11764800" cy="5328000"/>
          </a:xfrm>
        </p:spPr>
        <p:txBody>
          <a:bodyPr/>
          <a:lstStyle/>
          <a:p>
            <a:pPr marL="285750" indent="-285750">
              <a:buFont typeface="Arial" panose="020B0604020202020204" pitchFamily="34" charset="0"/>
              <a:buChar char="•"/>
            </a:pPr>
            <a:r>
              <a:rPr lang="en-GB" kern="0" dirty="0">
                <a:solidFill>
                  <a:schemeClr val="bg1"/>
                </a:solidFill>
              </a:rPr>
              <a:t>Advanced Manufacturing for Electronics (AME), such as printing and additive manufacturing, has the potential to revolutionize EEE components and electronics development and disrupt the future of space industry.</a:t>
            </a:r>
          </a:p>
          <a:p>
            <a:pPr marL="285750" indent="-285750">
              <a:buFont typeface="Arial" panose="020B0604020202020204" pitchFamily="34" charset="0"/>
              <a:buChar char="•"/>
            </a:pPr>
            <a:r>
              <a:rPr lang="en-GB" dirty="0">
                <a:solidFill>
                  <a:schemeClr val="bg1"/>
                </a:solidFill>
              </a:rPr>
              <a:t>The high-variety low-volume space industry particularly benefits from the advantages of AME.</a:t>
            </a:r>
          </a:p>
          <a:p>
            <a:pPr marL="285750" indent="-285750">
              <a:buFont typeface="Arial" panose="020B0604020202020204" pitchFamily="34" charset="0"/>
              <a:buChar char="•"/>
            </a:pPr>
            <a:r>
              <a:rPr lang="en-GB" dirty="0">
                <a:solidFill>
                  <a:schemeClr val="bg1"/>
                </a:solidFill>
              </a:rPr>
              <a:t>Accelerated procurement time, independent European supply chain, sustainability, low costs and miniaturization are among the main motivations for AME adoption.</a:t>
            </a:r>
          </a:p>
          <a:p>
            <a:pPr marL="285750" indent="-285750">
              <a:buFont typeface="Arial" panose="020B0604020202020204" pitchFamily="34" charset="0"/>
              <a:buChar char="•"/>
            </a:pPr>
            <a:r>
              <a:rPr lang="en-GB" dirty="0">
                <a:solidFill>
                  <a:schemeClr val="bg1"/>
                </a:solidFill>
              </a:rPr>
              <a:t>Areas of application of high interest include small satellites for telecommunications and earth observation.</a:t>
            </a:r>
          </a:p>
          <a:p>
            <a:pPr marL="285750" indent="-285750">
              <a:buFont typeface="Arial" panose="020B0604020202020204" pitchFamily="34" charset="0"/>
              <a:buChar char="•"/>
            </a:pPr>
            <a:r>
              <a:rPr lang="en-GB" dirty="0">
                <a:solidFill>
                  <a:schemeClr val="bg1"/>
                </a:solidFill>
              </a:rPr>
              <a:t>TEC-ED (in collaboration with TEC-MSP) is introducing a long-term roadmap to support and facilitate the industrialization of AME technologies.</a:t>
            </a:r>
          </a:p>
          <a:p>
            <a:pPr marL="285750" indent="-285750">
              <a:buFont typeface="Arial" panose="020B0604020202020204" pitchFamily="34" charset="0"/>
              <a:buChar char="•"/>
            </a:pPr>
            <a:r>
              <a:rPr lang="en-GB" kern="0" dirty="0">
                <a:solidFill>
                  <a:schemeClr val="bg1"/>
                </a:solidFill>
              </a:rPr>
              <a:t>Activities to accelerate AME development and adoption in space are being proposed in </a:t>
            </a:r>
            <a:r>
              <a:rPr lang="en-GB" dirty="0">
                <a:solidFill>
                  <a:schemeClr val="bg1"/>
                </a:solidFill>
              </a:rPr>
              <a:t>a</a:t>
            </a:r>
            <a:r>
              <a:rPr lang="en-GB" kern="0" dirty="0">
                <a:solidFill>
                  <a:schemeClr val="bg1"/>
                </a:solidFill>
              </a:rPr>
              <a:t> GSTP Compendium.</a:t>
            </a:r>
            <a:endParaRPr lang="en-GB" dirty="0">
              <a:solidFill>
                <a:schemeClr val="bg1"/>
              </a:solidFill>
            </a:endParaRPr>
          </a:p>
          <a:p>
            <a:pPr marL="285750" indent="-285750">
              <a:buFont typeface="Arial" panose="020B0604020202020204" pitchFamily="34" charset="0"/>
              <a:buChar char="•"/>
            </a:pPr>
            <a:r>
              <a:rPr lang="en-GB" dirty="0">
                <a:solidFill>
                  <a:schemeClr val="bg1"/>
                </a:solidFill>
              </a:rPr>
              <a:t>Organizations are welcome to spontaneously submit innovative proposals through the OSIP platform</a:t>
            </a:r>
          </a:p>
          <a:p>
            <a:pPr marL="285750" indent="-285750">
              <a:buFont typeface="Arial" panose="020B0604020202020204" pitchFamily="34" charset="0"/>
              <a:buChar char="•"/>
            </a:pPr>
            <a:r>
              <a:rPr lang="en-GB" dirty="0">
                <a:solidFill>
                  <a:schemeClr val="bg1"/>
                </a:solidFill>
              </a:rPr>
              <a:t>Organizations are invited to register on esa-star and monitor the platform for relevant Invitations To Tender.</a:t>
            </a:r>
          </a:p>
        </p:txBody>
      </p:sp>
    </p:spTree>
    <p:extLst>
      <p:ext uri="{BB962C8B-B14F-4D97-AF65-F5344CB8AC3E}">
        <p14:creationId xmlns:p14="http://schemas.microsoft.com/office/powerpoint/2010/main" val="184522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D3B-070A-8DBE-B26D-D00633A497F0}"/>
              </a:ext>
            </a:extLst>
          </p:cNvPr>
          <p:cNvSpPr>
            <a:spLocks noGrp="1"/>
          </p:cNvSpPr>
          <p:nvPr>
            <p:ph type="title"/>
          </p:nvPr>
        </p:nvSpPr>
        <p:spPr>
          <a:xfrm>
            <a:off x="216000" y="154800"/>
            <a:ext cx="10108800" cy="565200"/>
          </a:xfrm>
        </p:spPr>
        <p:txBody>
          <a:bodyPr wrap="square" anchor="ctr">
            <a:normAutofit/>
          </a:bodyPr>
          <a:lstStyle/>
          <a:p>
            <a:r>
              <a:rPr lang="en-GB" dirty="0"/>
              <a:t>ESA AME WORKSHOP ON AME</a:t>
            </a:r>
          </a:p>
        </p:txBody>
      </p:sp>
      <p:pic>
        <p:nvPicPr>
          <p:cNvPr id="9" name="Content Placeholder 8" descr="A group of people in outer space&#10;&#10;Description automatically generated">
            <a:extLst>
              <a:ext uri="{FF2B5EF4-FFF2-40B4-BE49-F238E27FC236}">
                <a16:creationId xmlns:a16="http://schemas.microsoft.com/office/drawing/2014/main" id="{23F5D2D3-5780-AF7B-6CEC-112DFDB19C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5868" y="882650"/>
            <a:ext cx="9471377" cy="5327650"/>
          </a:xfrm>
        </p:spPr>
      </p:pic>
    </p:spTree>
    <p:extLst>
      <p:ext uri="{BB962C8B-B14F-4D97-AF65-F5344CB8AC3E}">
        <p14:creationId xmlns:p14="http://schemas.microsoft.com/office/powerpoint/2010/main" val="1454677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76" y="2963794"/>
            <a:ext cx="11913401" cy="107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24">
              <a:defRPr/>
            </a:pPr>
            <a:r>
              <a:rPr lang="en-GB" sz="4000" b="1" dirty="0">
                <a:solidFill>
                  <a:schemeClr val="bg1"/>
                </a:solidFill>
                <a:latin typeface="Arial" panose="020B0604020202020204" pitchFamily="34" charset="0"/>
                <a:ea typeface="+mj-ea"/>
                <a:cs typeface="Arial" panose="020B0604020202020204" pitchFamily="34" charset="0"/>
              </a:rPr>
              <a:t>Thank you for your attention!</a:t>
            </a:r>
          </a:p>
          <a:p>
            <a:pPr defTabSz="882024">
              <a:defRPr/>
            </a:pPr>
            <a:r>
              <a:rPr lang="en-GB" sz="2400" b="1" dirty="0">
                <a:solidFill>
                  <a:schemeClr val="bg1"/>
                </a:solidFill>
                <a:latin typeface="Arial" panose="020B0604020202020204" pitchFamily="34" charset="0"/>
                <a:ea typeface="+mj-ea"/>
                <a:cs typeface="Arial" panose="020B0604020202020204" pitchFamily="34" charset="0"/>
              </a:rPr>
              <a:t>For any questions or information, contact me at Rita.Palumbo@esa.int</a:t>
            </a:r>
            <a:endParaRPr lang="en-GB" sz="2000" b="1" dirty="0">
              <a:solidFill>
                <a:schemeClr val="bg1"/>
              </a:solidFill>
              <a:latin typeface="Arial" panose="020B0604020202020204" pitchFamily="34" charset="0"/>
              <a:ea typeface="+mj-ea"/>
              <a:cs typeface="Arial" panose="020B0604020202020204" pitchFamily="34" charset="0"/>
            </a:endParaRPr>
          </a:p>
        </p:txBody>
      </p:sp>
      <p:sp>
        <p:nvSpPr>
          <p:cNvPr id="3" name="Text Box 24">
            <a:extLst>
              <a:ext uri="{FF2B5EF4-FFF2-40B4-BE49-F238E27FC236}">
                <a16:creationId xmlns:a16="http://schemas.microsoft.com/office/drawing/2014/main" id="{503C613B-2BE4-5C44-953A-A19785CC237D}"/>
              </a:ext>
            </a:extLst>
          </p:cNvPr>
          <p:cNvSpPr txBox="1">
            <a:spLocks noChangeArrowheads="1"/>
          </p:cNvSpPr>
          <p:nvPr/>
        </p:nvSpPr>
        <p:spPr bwMode="auto">
          <a:xfrm>
            <a:off x="6915693" y="5235891"/>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Dr Rita Palumbo</a:t>
            </a:r>
          </a:p>
        </p:txBody>
      </p:sp>
      <p:sp>
        <p:nvSpPr>
          <p:cNvPr id="5" name="Text Box 25">
            <a:extLst>
              <a:ext uri="{FF2B5EF4-FFF2-40B4-BE49-F238E27FC236}">
                <a16:creationId xmlns:a16="http://schemas.microsoft.com/office/drawing/2014/main" id="{BB5B7D04-5DCF-3787-7BCD-D58A3BC543F4}"/>
              </a:ext>
            </a:extLst>
          </p:cNvPr>
          <p:cNvSpPr txBox="1">
            <a:spLocks noChangeArrowheads="1"/>
          </p:cNvSpPr>
          <p:nvPr/>
        </p:nvSpPr>
        <p:spPr bwMode="auto">
          <a:xfrm>
            <a:off x="6915681" y="5885468"/>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17/10/2024</a:t>
            </a:r>
          </a:p>
        </p:txBody>
      </p:sp>
      <p:sp>
        <p:nvSpPr>
          <p:cNvPr id="7" name="Text Box 99">
            <a:extLst>
              <a:ext uri="{FF2B5EF4-FFF2-40B4-BE49-F238E27FC236}">
                <a16:creationId xmlns:a16="http://schemas.microsoft.com/office/drawing/2014/main" id="{7743B3F0-5FE3-DB8E-A1D8-8BD8E520841A}"/>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latin typeface="Arial" panose="020B0604020202020204" pitchFamily="34" charset="0"/>
                <a:cs typeface="Arial" panose="020B0604020202020204" pitchFamily="34" charset="0"/>
              </a:rPr>
              <a:t>ESA ECSAT TEC-ED</a:t>
            </a:r>
          </a:p>
        </p:txBody>
      </p:sp>
      <p:sp>
        <p:nvSpPr>
          <p:cNvPr id="8" name="Subtitle 1">
            <a:extLst>
              <a:ext uri="{FF2B5EF4-FFF2-40B4-BE49-F238E27FC236}">
                <a16:creationId xmlns:a16="http://schemas.microsoft.com/office/drawing/2014/main" id="{EBDAF840-75F8-7A10-6BC6-B749DFBC9494}"/>
              </a:ext>
            </a:extLst>
          </p:cNvPr>
          <p:cNvSpPr>
            <a:spLocks noGrp="1"/>
          </p:cNvSpPr>
          <p:nvPr>
            <p:ph type="subTitle" idx="1"/>
          </p:nvPr>
        </p:nvSpPr>
        <p:spPr>
          <a:xfrm>
            <a:off x="126000" y="5438361"/>
            <a:ext cx="10627380" cy="381451"/>
          </a:xfrm>
        </p:spPr>
        <p:txBody>
          <a:bodyPr/>
          <a:lstStyle/>
          <a:p>
            <a:r>
              <a:rPr lang="en-GB" dirty="0"/>
              <a:t>5th SPACE PASSIVE COMPONENT DAYS - SPCD 2024</a:t>
            </a:r>
          </a:p>
        </p:txBody>
      </p:sp>
    </p:spTree>
    <p:extLst>
      <p:ext uri="{BB962C8B-B14F-4D97-AF65-F5344CB8AC3E}">
        <p14:creationId xmlns:p14="http://schemas.microsoft.com/office/powerpoint/2010/main" val="34631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allAtOnce"/>
      <p:bldP spid="5" grpId="0" build="allAtOnce"/>
      <p:bldP spid="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solidFill>
                  <a:schemeClr val="bg1"/>
                </a:solidFill>
              </a:rPr>
              <a:t>Introduction to AME</a:t>
            </a:r>
          </a:p>
          <a:p>
            <a:pPr algn="r">
              <a:lnSpc>
                <a:spcPct val="300000"/>
              </a:lnSpc>
              <a:buClr>
                <a:schemeClr val="bg1"/>
              </a:buClr>
            </a:pPr>
            <a:r>
              <a:rPr lang="en-GB" sz="2800" dirty="0">
                <a:solidFill>
                  <a:schemeClr val="bg1"/>
                </a:solidFill>
              </a:rPr>
              <a:t>ESA Vision for AME</a:t>
            </a:r>
          </a:p>
          <a:p>
            <a:pPr algn="r">
              <a:lnSpc>
                <a:spcPct val="300000"/>
              </a:lnSpc>
              <a:buClr>
                <a:schemeClr val="bg1"/>
              </a:buClr>
            </a:pPr>
            <a:r>
              <a:rPr lang="en-GB" sz="2800" dirty="0">
                <a:solidFill>
                  <a:schemeClr val="bg1"/>
                </a:solidFill>
              </a:rPr>
              <a:t>Technology Gaps</a:t>
            </a:r>
          </a:p>
          <a:p>
            <a:pPr marL="285747" indent="-285747">
              <a:lnSpc>
                <a:spcPct val="300000"/>
              </a:lnSpc>
              <a:buClr>
                <a:schemeClr val="bg1"/>
              </a:buClr>
              <a:buFont typeface="Wingdings" panose="05000000000000000000" pitchFamily="2" charset="2"/>
              <a:buChar char="v"/>
            </a:pPr>
            <a:endParaRPr lang="en-GB" sz="2800" dirty="0">
              <a:solidFill>
                <a:schemeClr val="bg1"/>
              </a:solidFill>
            </a:endParaRPr>
          </a:p>
          <a:p>
            <a:pPr>
              <a:lnSpc>
                <a:spcPct val="300000"/>
              </a:lnSpc>
              <a:buClr>
                <a:schemeClr val="bg1"/>
              </a:buClr>
            </a:pPr>
            <a:r>
              <a:rPr lang="en-GB" sz="2800" dirty="0">
                <a:solidFill>
                  <a:schemeClr val="bg1"/>
                </a:solidFill>
              </a:rPr>
              <a:t>Roadmap</a:t>
            </a:r>
          </a:p>
          <a:p>
            <a:pPr>
              <a:lnSpc>
                <a:spcPct val="300000"/>
              </a:lnSpc>
              <a:buClr>
                <a:schemeClr val="bg1"/>
              </a:buClr>
            </a:pPr>
            <a:r>
              <a:rPr lang="en-GB" sz="2800" dirty="0">
                <a:solidFill>
                  <a:schemeClr val="bg1"/>
                </a:solidFill>
              </a:rPr>
              <a:t>GSTP Compendium</a:t>
            </a:r>
          </a:p>
          <a:p>
            <a:pPr>
              <a:lnSpc>
                <a:spcPct val="300000"/>
              </a:lnSpc>
              <a:buClr>
                <a:schemeClr val="bg1"/>
              </a:buClr>
            </a:pPr>
            <a:r>
              <a:rPr lang="en-GB" sz="2800" dirty="0">
                <a:solidFill>
                  <a:schemeClr val="bg1"/>
                </a:solidFill>
              </a:rPr>
              <a:t>Conclusions</a:t>
            </a:r>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06</a:t>
            </a:r>
          </a:p>
        </p:txBody>
      </p:sp>
    </p:spTree>
    <p:extLst>
      <p:ext uri="{BB962C8B-B14F-4D97-AF65-F5344CB8AC3E}">
        <p14:creationId xmlns:p14="http://schemas.microsoft.com/office/powerpoint/2010/main" val="41526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solidFill>
                  <a:schemeClr val="bg1"/>
                </a:solidFill>
              </a:rPr>
              <a:t>Introduction to AME</a:t>
            </a:r>
          </a:p>
          <a:p>
            <a:pPr algn="r">
              <a:lnSpc>
                <a:spcPct val="300000"/>
              </a:lnSpc>
              <a:buClr>
                <a:schemeClr val="bg1"/>
              </a:buClr>
            </a:pPr>
            <a:r>
              <a:rPr lang="en-GB" sz="2800" dirty="0"/>
              <a:t>ESA Vision for AME</a:t>
            </a:r>
          </a:p>
          <a:p>
            <a:pPr algn="r">
              <a:lnSpc>
                <a:spcPct val="300000"/>
              </a:lnSpc>
              <a:buClr>
                <a:schemeClr val="bg1"/>
              </a:buClr>
            </a:pPr>
            <a:r>
              <a:rPr lang="en-GB" sz="2800" dirty="0"/>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t>Roadmap</a:t>
            </a:r>
          </a:p>
          <a:p>
            <a:pPr>
              <a:lnSpc>
                <a:spcPct val="300000"/>
              </a:lnSpc>
              <a:buClr>
                <a:schemeClr val="bg1"/>
              </a:buClr>
            </a:pPr>
            <a:r>
              <a:rPr lang="en-GB" sz="2800" dirty="0"/>
              <a:t>GSTP Compendium</a:t>
            </a:r>
          </a:p>
          <a:p>
            <a:pPr>
              <a:lnSpc>
                <a:spcPct val="300000"/>
              </a:lnSpc>
              <a:buClr>
                <a:schemeClr val="bg1"/>
              </a:buClr>
            </a:pPr>
            <a:r>
              <a:rPr lang="en-GB" sz="2800" dirty="0"/>
              <a:t>Conclusions</a:t>
            </a:r>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1719471" y="1464256"/>
            <a:ext cx="4393199"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54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DC87-7AD6-EC24-D90B-2FAD618A78C9}"/>
              </a:ext>
            </a:extLst>
          </p:cNvPr>
          <p:cNvSpPr>
            <a:spLocks noGrp="1"/>
          </p:cNvSpPr>
          <p:nvPr>
            <p:ph type="title"/>
          </p:nvPr>
        </p:nvSpPr>
        <p:spPr>
          <a:xfrm>
            <a:off x="216000" y="154800"/>
            <a:ext cx="10108800" cy="565200"/>
          </a:xfrm>
        </p:spPr>
        <p:txBody>
          <a:bodyPr wrap="square" anchor="ctr">
            <a:normAutofit/>
          </a:bodyPr>
          <a:lstStyle/>
          <a:p>
            <a:r>
              <a:rPr lang="en-GB" dirty="0"/>
              <a:t>Advanced Manufacturing of Electronics (AME)</a:t>
            </a:r>
          </a:p>
        </p:txBody>
      </p:sp>
      <p:sp>
        <p:nvSpPr>
          <p:cNvPr id="9" name="Content Placeholder 8">
            <a:extLst>
              <a:ext uri="{FF2B5EF4-FFF2-40B4-BE49-F238E27FC236}">
                <a16:creationId xmlns:a16="http://schemas.microsoft.com/office/drawing/2014/main" id="{C7CEB7F5-FDF0-784D-5FD1-768D88DF0069}"/>
              </a:ext>
            </a:extLst>
          </p:cNvPr>
          <p:cNvSpPr>
            <a:spLocks noGrp="1"/>
          </p:cNvSpPr>
          <p:nvPr>
            <p:ph sz="half" idx="10"/>
          </p:nvPr>
        </p:nvSpPr>
        <p:spPr>
          <a:xfrm>
            <a:off x="216000" y="1270800"/>
            <a:ext cx="5788800" cy="4316400"/>
          </a:xfrm>
        </p:spPr>
        <p:txBody>
          <a:bodyPr/>
          <a:lstStyle/>
          <a:p>
            <a:r>
              <a:rPr lang="en-GB" dirty="0">
                <a:solidFill>
                  <a:schemeClr val="bg1"/>
                </a:solidFill>
                <a:ea typeface="Calibri" panose="020F0502020204030204" pitchFamily="34" charset="0"/>
              </a:rPr>
              <a:t>C</a:t>
            </a:r>
            <a:r>
              <a:rPr lang="en-GB" sz="1800" dirty="0">
                <a:solidFill>
                  <a:schemeClr val="bg1"/>
                </a:solidFill>
                <a:effectLst/>
                <a:latin typeface="Arial" panose="020B0604020202020204" pitchFamily="34" charset="0"/>
                <a:ea typeface="Calibri" panose="020F0502020204030204" pitchFamily="34" charset="0"/>
              </a:rPr>
              <a:t>utting-edge technologies and processes used to manufacture electronics and components offering significant improvements in weight, miniaturization, customization, procurement time, technologies development and adoption, digital manufacturing,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sustainability, </a:t>
            </a:r>
            <a:r>
              <a:rPr lang="en-GB" sz="1800" dirty="0">
                <a:solidFill>
                  <a:schemeClr val="bg1"/>
                </a:solidFill>
                <a:effectLst/>
                <a:latin typeface="Arial" panose="020B0604020202020204" pitchFamily="34" charset="0"/>
                <a:ea typeface="Calibri" panose="020F0502020204030204" pitchFamily="34" charset="0"/>
              </a:rPr>
              <a:t>and cost efficiency. </a:t>
            </a:r>
            <a:endParaRPr lang="it-IT" dirty="0">
              <a:solidFill>
                <a:schemeClr val="bg1"/>
              </a:solidFill>
            </a:endParaRPr>
          </a:p>
        </p:txBody>
      </p:sp>
      <p:sp>
        <p:nvSpPr>
          <p:cNvPr id="17" name="Content Placeholder 16">
            <a:extLst>
              <a:ext uri="{FF2B5EF4-FFF2-40B4-BE49-F238E27FC236}">
                <a16:creationId xmlns:a16="http://schemas.microsoft.com/office/drawing/2014/main" id="{F4FC39A0-6DB9-6DC5-78CB-BA7A972191FC}"/>
              </a:ext>
            </a:extLst>
          </p:cNvPr>
          <p:cNvSpPr>
            <a:spLocks noGrp="1"/>
          </p:cNvSpPr>
          <p:nvPr>
            <p:ph sz="half" idx="2"/>
          </p:nvPr>
        </p:nvSpPr>
        <p:spPr>
          <a:xfrm>
            <a:off x="6202800" y="4174434"/>
            <a:ext cx="5778000" cy="1815965"/>
          </a:xfrm>
        </p:spPr>
        <p:txBody>
          <a:bodyPr/>
          <a:lstStyle/>
          <a:p>
            <a:r>
              <a:rPr lang="en-GB" sz="1800" dirty="0">
                <a:solidFill>
                  <a:schemeClr val="bg1"/>
                </a:solidFill>
                <a:effectLst/>
                <a:latin typeface="Arial" panose="020B0604020202020204" pitchFamily="34" charset="0"/>
                <a:ea typeface="Calibri" panose="020F0502020204030204" pitchFamily="34" charset="0"/>
              </a:rPr>
              <a:t>AME covers areas like 3D printing of electronics, hybrid electronics, flexible electronics, and novel materials for components and circuit boards, reshaping how electronics are designed, produced, and integrated into systems.</a:t>
            </a:r>
            <a:endParaRPr lang="it-IT" sz="1800" dirty="0">
              <a:solidFill>
                <a:schemeClr val="bg1"/>
              </a:solidFill>
              <a:effectLst/>
              <a:latin typeface="Arial" panose="020B0604020202020204" pitchFamily="34" charset="0"/>
              <a:ea typeface="Calibri" panose="020F0502020204030204" pitchFamily="34" charset="0"/>
            </a:endParaRPr>
          </a:p>
          <a:p>
            <a:endParaRPr lang="it-IT" dirty="0">
              <a:solidFill>
                <a:schemeClr val="bg1"/>
              </a:solidFill>
            </a:endParaRPr>
          </a:p>
        </p:txBody>
      </p:sp>
      <p:pic>
        <p:nvPicPr>
          <p:cNvPr id="19" name="Picture 18">
            <a:extLst>
              <a:ext uri="{FF2B5EF4-FFF2-40B4-BE49-F238E27FC236}">
                <a16:creationId xmlns:a16="http://schemas.microsoft.com/office/drawing/2014/main" id="{76489D1E-D0CE-28E2-E353-800E7DCFE3E8}"/>
              </a:ext>
            </a:extLst>
          </p:cNvPr>
          <p:cNvPicPr>
            <a:picLocks noChangeAspect="1"/>
          </p:cNvPicPr>
          <p:nvPr/>
        </p:nvPicPr>
        <p:blipFill>
          <a:blip r:embed="rId2"/>
          <a:stretch>
            <a:fillRect/>
          </a:stretch>
        </p:blipFill>
        <p:spPr>
          <a:xfrm>
            <a:off x="285077" y="3555724"/>
            <a:ext cx="3048000" cy="1714500"/>
          </a:xfrm>
          <a:prstGeom prst="rect">
            <a:avLst/>
          </a:prstGeom>
        </p:spPr>
      </p:pic>
      <p:pic>
        <p:nvPicPr>
          <p:cNvPr id="1028" name="Picture 4" descr="Printed Electronics – A Boon to Healthcare Innovation - BLOG">
            <a:extLst>
              <a:ext uri="{FF2B5EF4-FFF2-40B4-BE49-F238E27FC236}">
                <a16:creationId xmlns:a16="http://schemas.microsoft.com/office/drawing/2014/main" id="{66D42A80-5E94-0BAB-56B8-6E352FF48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06" t="17117" r="24008" b="11418"/>
          <a:stretch/>
        </p:blipFill>
        <p:spPr bwMode="auto">
          <a:xfrm>
            <a:off x="2971799" y="4562899"/>
            <a:ext cx="3033001" cy="1731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D Printed Electronics: The Most Advanced Companies | All3DP">
            <a:extLst>
              <a:ext uri="{FF2B5EF4-FFF2-40B4-BE49-F238E27FC236}">
                <a16:creationId xmlns:a16="http://schemas.microsoft.com/office/drawing/2014/main" id="{E905C68A-AA8A-5C16-AA46-D29B5E4EC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0540" y="1040830"/>
            <a:ext cx="5247861" cy="29519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3B965BE-E7BF-635F-E443-CAACA788FC27}"/>
              </a:ext>
            </a:extLst>
          </p:cNvPr>
          <p:cNvSpPr txBox="1"/>
          <p:nvPr/>
        </p:nvSpPr>
        <p:spPr>
          <a:xfrm>
            <a:off x="2580926" y="5270224"/>
            <a:ext cx="663259"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VTT</a:t>
            </a:r>
            <a:endParaRPr lang="en-GB" sz="900" i="1" dirty="0">
              <a:solidFill>
                <a:schemeClr val="bg1"/>
              </a:solidFill>
            </a:endParaRPr>
          </a:p>
        </p:txBody>
      </p:sp>
      <p:sp>
        <p:nvSpPr>
          <p:cNvPr id="21" name="TextBox 20">
            <a:extLst>
              <a:ext uri="{FF2B5EF4-FFF2-40B4-BE49-F238E27FC236}">
                <a16:creationId xmlns:a16="http://schemas.microsoft.com/office/drawing/2014/main" id="{46C5EDE3-5697-B1E6-305A-4D64A69D037D}"/>
              </a:ext>
            </a:extLst>
          </p:cNvPr>
          <p:cNvSpPr txBox="1"/>
          <p:nvPr/>
        </p:nvSpPr>
        <p:spPr>
          <a:xfrm>
            <a:off x="10634871" y="3968177"/>
            <a:ext cx="1165160"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Nano Dimension</a:t>
            </a:r>
            <a:endParaRPr lang="en-GB" sz="900" i="1" dirty="0">
              <a:solidFill>
                <a:schemeClr val="bg1"/>
              </a:solidFill>
            </a:endParaRPr>
          </a:p>
        </p:txBody>
      </p:sp>
    </p:spTree>
    <p:extLst>
      <p:ext uri="{BB962C8B-B14F-4D97-AF65-F5344CB8AC3E}">
        <p14:creationId xmlns:p14="http://schemas.microsoft.com/office/powerpoint/2010/main" val="4728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87B815-399D-F11A-BE56-0B77BE626727}"/>
              </a:ext>
            </a:extLst>
          </p:cNvPr>
          <p:cNvSpPr/>
          <p:nvPr/>
        </p:nvSpPr>
        <p:spPr>
          <a:xfrm>
            <a:off x="1004108" y="1091141"/>
            <a:ext cx="4103238" cy="45872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5BDC87-7AD6-EC24-D90B-2FAD618A78C9}"/>
              </a:ext>
            </a:extLst>
          </p:cNvPr>
          <p:cNvSpPr>
            <a:spLocks noGrp="1"/>
          </p:cNvSpPr>
          <p:nvPr>
            <p:ph type="title"/>
          </p:nvPr>
        </p:nvSpPr>
        <p:spPr>
          <a:xfrm>
            <a:off x="216000" y="154800"/>
            <a:ext cx="10108800" cy="565200"/>
          </a:xfrm>
        </p:spPr>
        <p:txBody>
          <a:bodyPr wrap="square" anchor="ctr">
            <a:normAutofit/>
          </a:bodyPr>
          <a:lstStyle/>
          <a:p>
            <a:r>
              <a:rPr lang="en-GB" dirty="0"/>
              <a:t>Advanced Manufacturing of Electronics (AME)</a:t>
            </a:r>
          </a:p>
        </p:txBody>
      </p:sp>
      <p:pic>
        <p:nvPicPr>
          <p:cNvPr id="6" name="Content Placeholder 5" descr="A diagram of a company&#10;&#10;Description automatically generated with medium confidence">
            <a:extLst>
              <a:ext uri="{FF2B5EF4-FFF2-40B4-BE49-F238E27FC236}">
                <a16:creationId xmlns:a16="http://schemas.microsoft.com/office/drawing/2014/main" id="{DD673340-98F7-E150-53AC-3ADB585A569B}"/>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bwMode="auto">
          <a:xfrm>
            <a:off x="1040684" y="1243640"/>
            <a:ext cx="4033885" cy="4212936"/>
          </a:xfrm>
          <a:prstGeom prst="rect">
            <a:avLst/>
          </a:prstGeom>
          <a:solidFill>
            <a:schemeClr val="bg1"/>
          </a:solidFill>
        </p:spPr>
      </p:pic>
      <p:pic>
        <p:nvPicPr>
          <p:cNvPr id="8" name="Content Placeholder 7" descr="A machine with glass doors&#10;&#10;Description automatically generated">
            <a:extLst>
              <a:ext uri="{FF2B5EF4-FFF2-40B4-BE49-F238E27FC236}">
                <a16:creationId xmlns:a16="http://schemas.microsoft.com/office/drawing/2014/main" id="{05D56693-02D3-D8EE-A49A-DD5FBE2CCF70}"/>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2413" t="7900" r="17672"/>
          <a:stretch/>
        </p:blipFill>
        <p:spPr bwMode="auto">
          <a:xfrm>
            <a:off x="6829175" y="1091141"/>
            <a:ext cx="3567516" cy="2648693"/>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709A9913-BAB2-87D6-A16E-48121FD97E0B}"/>
              </a:ext>
            </a:extLst>
          </p:cNvPr>
          <p:cNvSpPr txBox="1"/>
          <p:nvPr/>
        </p:nvSpPr>
        <p:spPr>
          <a:xfrm>
            <a:off x="6829175" y="3739834"/>
            <a:ext cx="2156011" cy="230832"/>
          </a:xfrm>
          <a:prstGeom prst="rect">
            <a:avLst/>
          </a:prstGeom>
          <a:noFill/>
        </p:spPr>
        <p:txBody>
          <a:bodyPr wrap="square">
            <a:spAutoFit/>
          </a:bodyPr>
          <a:lstStyle/>
          <a:p>
            <a:r>
              <a:rPr lang="en-GB" sz="900" i="1" dirty="0" err="1">
                <a:solidFill>
                  <a:schemeClr val="bg1"/>
                </a:solidFill>
                <a:effectLst/>
                <a:latin typeface="Arial" panose="020B0604020202020204" pitchFamily="34" charset="0"/>
                <a:ea typeface="Calibri" panose="020F0502020204030204" pitchFamily="34" charset="0"/>
              </a:rPr>
              <a:t>Coatema</a:t>
            </a:r>
            <a:r>
              <a:rPr lang="en-GB" sz="900" i="1" dirty="0">
                <a:solidFill>
                  <a:schemeClr val="bg1"/>
                </a:solidFill>
                <a:effectLst/>
                <a:latin typeface="Arial" panose="020B0604020202020204" pitchFamily="34" charset="0"/>
                <a:ea typeface="Calibri" panose="020F0502020204030204" pitchFamily="34" charset="0"/>
              </a:rPr>
              <a:t> Coating Machinery GmbH</a:t>
            </a:r>
            <a:endParaRPr lang="en-GB" sz="900" i="1" dirty="0">
              <a:solidFill>
                <a:schemeClr val="bg1"/>
              </a:solidFill>
            </a:endParaRPr>
          </a:p>
        </p:txBody>
      </p:sp>
      <p:pic>
        <p:nvPicPr>
          <p:cNvPr id="12" name="Picture 11" descr="Company - XTPL">
            <a:extLst>
              <a:ext uri="{FF2B5EF4-FFF2-40B4-BE49-F238E27FC236}">
                <a16:creationId xmlns:a16="http://schemas.microsoft.com/office/drawing/2014/main" id="{D611B15F-A3D5-3AC9-CFEB-91CF5FCEAD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 r="9266"/>
          <a:stretch/>
        </p:blipFill>
        <p:spPr bwMode="auto">
          <a:xfrm>
            <a:off x="7274298" y="4282240"/>
            <a:ext cx="2606077" cy="1920440"/>
          </a:xfrm>
          <a:prstGeom prst="rect">
            <a:avLst/>
          </a:prstGeom>
          <a:noFill/>
          <a:ln>
            <a:noFill/>
          </a:ln>
        </p:spPr>
      </p:pic>
      <p:sp>
        <p:nvSpPr>
          <p:cNvPr id="13" name="TextBox 12">
            <a:extLst>
              <a:ext uri="{FF2B5EF4-FFF2-40B4-BE49-F238E27FC236}">
                <a16:creationId xmlns:a16="http://schemas.microsoft.com/office/drawing/2014/main" id="{E153DDEB-7785-F052-C72D-54FF40AFEFC6}"/>
              </a:ext>
            </a:extLst>
          </p:cNvPr>
          <p:cNvSpPr txBox="1"/>
          <p:nvPr/>
        </p:nvSpPr>
        <p:spPr>
          <a:xfrm>
            <a:off x="7274298" y="6202680"/>
            <a:ext cx="663259"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XTPL</a:t>
            </a:r>
            <a:endParaRPr lang="en-GB" sz="900" i="1" dirty="0">
              <a:solidFill>
                <a:schemeClr val="bg1"/>
              </a:solidFill>
            </a:endParaRPr>
          </a:p>
        </p:txBody>
      </p:sp>
      <p:pic>
        <p:nvPicPr>
          <p:cNvPr id="14" name="Picture 13" descr="A machine with a machine in it&#10;&#10;Description automatically generated with medium confidence">
            <a:extLst>
              <a:ext uri="{FF2B5EF4-FFF2-40B4-BE49-F238E27FC236}">
                <a16:creationId xmlns:a16="http://schemas.microsoft.com/office/drawing/2014/main" id="{5D1C5BBA-C34E-F1EF-F8E4-C97FB147CF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170"/>
          <a:stretch/>
        </p:blipFill>
        <p:spPr bwMode="auto">
          <a:xfrm>
            <a:off x="5324323" y="4259664"/>
            <a:ext cx="1838195" cy="1920440"/>
          </a:xfrm>
          <a:prstGeom prst="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CBE97686-AAE0-539A-0A4D-E565BF87482E}"/>
              </a:ext>
            </a:extLst>
          </p:cNvPr>
          <p:cNvSpPr txBox="1"/>
          <p:nvPr/>
        </p:nvSpPr>
        <p:spPr>
          <a:xfrm>
            <a:off x="5324323" y="6175354"/>
            <a:ext cx="663259"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nScrypt</a:t>
            </a:r>
            <a:endParaRPr lang="en-GB" sz="900" i="1" dirty="0">
              <a:solidFill>
                <a:schemeClr val="bg1"/>
              </a:solidFill>
            </a:endParaRPr>
          </a:p>
        </p:txBody>
      </p:sp>
      <p:pic>
        <p:nvPicPr>
          <p:cNvPr id="11" name="Picture 10">
            <a:extLst>
              <a:ext uri="{FF2B5EF4-FFF2-40B4-BE49-F238E27FC236}">
                <a16:creationId xmlns:a16="http://schemas.microsoft.com/office/drawing/2014/main" id="{6DEB6E92-90B1-B27E-6D52-7FAD0D2425E5}"/>
              </a:ext>
            </a:extLst>
          </p:cNvPr>
          <p:cNvPicPr>
            <a:picLocks noChangeAspect="1"/>
          </p:cNvPicPr>
          <p:nvPr/>
        </p:nvPicPr>
        <p:blipFill rotWithShape="1">
          <a:blip r:embed="rId7">
            <a:extLst>
              <a:ext uri="{28A0092B-C50C-407E-A947-70E740481C1C}">
                <a14:useLocalDpi xmlns:a14="http://schemas.microsoft.com/office/drawing/2010/main" val="0"/>
              </a:ext>
            </a:extLst>
          </a:blip>
          <a:srcRect l="13397" r="24042"/>
          <a:stretch/>
        </p:blipFill>
        <p:spPr>
          <a:xfrm>
            <a:off x="9992155" y="4282240"/>
            <a:ext cx="2118511" cy="1920440"/>
          </a:xfrm>
          <a:prstGeom prst="rect">
            <a:avLst/>
          </a:prstGeom>
        </p:spPr>
      </p:pic>
      <p:sp>
        <p:nvSpPr>
          <p:cNvPr id="16" name="TextBox 15">
            <a:extLst>
              <a:ext uri="{FF2B5EF4-FFF2-40B4-BE49-F238E27FC236}">
                <a16:creationId xmlns:a16="http://schemas.microsoft.com/office/drawing/2014/main" id="{9F2914C0-85BD-F284-22E6-5275104F18FC}"/>
              </a:ext>
            </a:extLst>
          </p:cNvPr>
          <p:cNvSpPr txBox="1"/>
          <p:nvPr/>
        </p:nvSpPr>
        <p:spPr>
          <a:xfrm>
            <a:off x="10324800" y="6202680"/>
            <a:ext cx="1505756"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Nano Dimension DF IV</a:t>
            </a:r>
            <a:endParaRPr lang="en-GB" sz="900" i="1" dirty="0">
              <a:solidFill>
                <a:schemeClr val="bg1"/>
              </a:solidFill>
            </a:endParaRPr>
          </a:p>
        </p:txBody>
      </p:sp>
    </p:spTree>
    <p:custDataLst>
      <p:tags r:id="rId1"/>
    </p:custDataLst>
    <p:extLst>
      <p:ext uri="{BB962C8B-B14F-4D97-AF65-F5344CB8AC3E}">
        <p14:creationId xmlns:p14="http://schemas.microsoft.com/office/powerpoint/2010/main" val="311324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DC87-7AD6-EC24-D90B-2FAD618A78C9}"/>
              </a:ext>
            </a:extLst>
          </p:cNvPr>
          <p:cNvSpPr>
            <a:spLocks noGrp="1"/>
          </p:cNvSpPr>
          <p:nvPr>
            <p:ph type="title"/>
          </p:nvPr>
        </p:nvSpPr>
        <p:spPr/>
        <p:txBody>
          <a:bodyPr/>
          <a:lstStyle/>
          <a:p>
            <a:r>
              <a:rPr lang="en-GB" dirty="0"/>
              <a:t>Advanced Manufacturing of Electronics (AME)</a:t>
            </a:r>
          </a:p>
        </p:txBody>
      </p:sp>
      <p:graphicFrame>
        <p:nvGraphicFramePr>
          <p:cNvPr id="4" name="Table 22">
            <a:extLst>
              <a:ext uri="{FF2B5EF4-FFF2-40B4-BE49-F238E27FC236}">
                <a16:creationId xmlns:a16="http://schemas.microsoft.com/office/drawing/2014/main" id="{5E320AE5-D7AE-771F-F443-7D1D4095E402}"/>
              </a:ext>
            </a:extLst>
          </p:cNvPr>
          <p:cNvGraphicFramePr>
            <a:graphicFrameLocks noGrp="1"/>
          </p:cNvGraphicFramePr>
          <p:nvPr>
            <p:extLst>
              <p:ext uri="{D42A27DB-BD31-4B8C-83A1-F6EECF244321}">
                <p14:modId xmlns:p14="http://schemas.microsoft.com/office/powerpoint/2010/main" val="3249645214"/>
              </p:ext>
            </p:extLst>
          </p:nvPr>
        </p:nvGraphicFramePr>
        <p:xfrm>
          <a:off x="3112461" y="1522444"/>
          <a:ext cx="5404767" cy="3463671"/>
        </p:xfrm>
        <a:graphic>
          <a:graphicData uri="http://schemas.openxmlformats.org/drawingml/2006/table">
            <a:tbl>
              <a:tblPr firstRow="1" bandRow="1">
                <a:tableStyleId>{00A15C55-8517-42AA-B614-E9B94910E393}</a:tableStyleId>
              </a:tblPr>
              <a:tblGrid>
                <a:gridCol w="558943">
                  <a:extLst>
                    <a:ext uri="{9D8B030D-6E8A-4147-A177-3AD203B41FA5}">
                      <a16:colId xmlns:a16="http://schemas.microsoft.com/office/drawing/2014/main" val="406372494"/>
                    </a:ext>
                  </a:extLst>
                </a:gridCol>
                <a:gridCol w="2422912">
                  <a:extLst>
                    <a:ext uri="{9D8B030D-6E8A-4147-A177-3AD203B41FA5}">
                      <a16:colId xmlns:a16="http://schemas.microsoft.com/office/drawing/2014/main" val="1251334944"/>
                    </a:ext>
                  </a:extLst>
                </a:gridCol>
                <a:gridCol w="2422912">
                  <a:extLst>
                    <a:ext uri="{9D8B030D-6E8A-4147-A177-3AD203B41FA5}">
                      <a16:colId xmlns:a16="http://schemas.microsoft.com/office/drawing/2014/main" val="149868118"/>
                    </a:ext>
                  </a:extLst>
                </a:gridCol>
              </a:tblGrid>
              <a:tr h="370840">
                <a:tc>
                  <a:txBody>
                    <a:bodyPr/>
                    <a:lstStyle/>
                    <a:p>
                      <a:endParaRPr lang="en-GB"/>
                    </a:p>
                  </a:txBody>
                  <a:tcPr/>
                </a:tc>
                <a:tc>
                  <a:txBody>
                    <a:bodyPr/>
                    <a:lstStyle/>
                    <a:p>
                      <a:pPr algn="ctr"/>
                      <a:r>
                        <a:rPr lang="en-GB" dirty="0"/>
                        <a:t>PRINTED</a:t>
                      </a:r>
                    </a:p>
                  </a:txBody>
                  <a:tcPr anchor="ctr"/>
                </a:tc>
                <a:tc>
                  <a:txBody>
                    <a:bodyPr/>
                    <a:lstStyle/>
                    <a:p>
                      <a:pPr algn="ctr"/>
                      <a:r>
                        <a:rPr lang="en-GB" dirty="0"/>
                        <a:t>NOT PRINTED</a:t>
                      </a:r>
                    </a:p>
                  </a:txBody>
                  <a:tcPr anchor="ctr"/>
                </a:tc>
                <a:extLst>
                  <a:ext uri="{0D108BD9-81ED-4DB2-BD59-A6C34878D82A}">
                    <a16:rowId xmlns:a16="http://schemas.microsoft.com/office/drawing/2014/main" val="1982879738"/>
                  </a:ext>
                </a:extLst>
              </a:tr>
              <a:tr h="600755">
                <a:tc>
                  <a:txBody>
                    <a:bodyPr/>
                    <a:lstStyle/>
                    <a:p>
                      <a:pPr algn="ctr"/>
                      <a:r>
                        <a:rPr lang="en-GB" b="1" dirty="0">
                          <a:solidFill>
                            <a:schemeClr val="bg1"/>
                          </a:solidFill>
                        </a:rPr>
                        <a:t>FLEXIBLE</a:t>
                      </a:r>
                    </a:p>
                  </a:txBody>
                  <a:tcPr vert="vert270" anchor="ctr">
                    <a:solidFill>
                      <a:srgbClr val="6DCFF6"/>
                    </a:solidFill>
                  </a:tcPr>
                </a:tc>
                <a:tc>
                  <a:txBody>
                    <a:bodyPr/>
                    <a:lstStyle/>
                    <a:p>
                      <a:pPr algn="ctr"/>
                      <a:endParaRPr lang="en-GB" dirty="0"/>
                    </a:p>
                    <a:p>
                      <a:pPr algn="ctr"/>
                      <a:r>
                        <a:rPr lang="en-GB" dirty="0"/>
                        <a:t>Conductive ink onto flexible substrates additively</a:t>
                      </a:r>
                    </a:p>
                    <a:p>
                      <a:pPr algn="ctr"/>
                      <a:endParaRPr lang="en-GB" dirty="0"/>
                    </a:p>
                  </a:txBody>
                  <a:tcPr anchor="ctr"/>
                </a:tc>
                <a:tc>
                  <a:txBody>
                    <a:bodyPr/>
                    <a:lstStyle/>
                    <a:p>
                      <a:pPr algn="ctr"/>
                      <a:r>
                        <a:rPr lang="en-GB" dirty="0"/>
                        <a:t>Conductive layer on flexible substrate (e.g. removed via etching)</a:t>
                      </a:r>
                    </a:p>
                  </a:txBody>
                  <a:tcPr anchor="ctr"/>
                </a:tc>
                <a:extLst>
                  <a:ext uri="{0D108BD9-81ED-4DB2-BD59-A6C34878D82A}">
                    <a16:rowId xmlns:a16="http://schemas.microsoft.com/office/drawing/2014/main" val="1845536148"/>
                  </a:ext>
                </a:extLst>
              </a:tr>
              <a:tr h="370840">
                <a:tc>
                  <a:txBody>
                    <a:bodyPr/>
                    <a:lstStyle/>
                    <a:p>
                      <a:pPr algn="ctr"/>
                      <a:r>
                        <a:rPr lang="en-GB" b="1" dirty="0">
                          <a:solidFill>
                            <a:schemeClr val="bg1"/>
                          </a:solidFill>
                        </a:rPr>
                        <a:t>RIGID</a:t>
                      </a:r>
                    </a:p>
                  </a:txBody>
                  <a:tcPr vert="vert270" anchor="ctr">
                    <a:solidFill>
                      <a:srgbClr val="6DCFF6"/>
                    </a:solidFill>
                  </a:tcPr>
                </a:tc>
                <a:tc>
                  <a:txBody>
                    <a:bodyPr/>
                    <a:lstStyle/>
                    <a:p>
                      <a:pPr algn="ctr"/>
                      <a:endParaRPr lang="en-GB" dirty="0"/>
                    </a:p>
                    <a:p>
                      <a:pPr algn="ctr"/>
                      <a:r>
                        <a:rPr lang="en-GB" dirty="0"/>
                        <a:t>Conductive ink onto rigid substrates additively or multi-nozzle 3D printing</a:t>
                      </a:r>
                    </a:p>
                    <a:p>
                      <a:pPr algn="ctr"/>
                      <a:endParaRPr lang="en-GB" dirty="0"/>
                    </a:p>
                  </a:txBody>
                  <a:tcPr anchor="ctr"/>
                </a:tc>
                <a:tc>
                  <a:txBody>
                    <a:bodyPr/>
                    <a:lstStyle/>
                    <a:p>
                      <a:pPr algn="ctr"/>
                      <a:r>
                        <a:rPr lang="en-GB" dirty="0"/>
                        <a:t>Established PCB and electronics manufacturing.</a:t>
                      </a:r>
                    </a:p>
                  </a:txBody>
                  <a:tcPr anchor="ctr"/>
                </a:tc>
                <a:extLst>
                  <a:ext uri="{0D108BD9-81ED-4DB2-BD59-A6C34878D82A}">
                    <a16:rowId xmlns:a16="http://schemas.microsoft.com/office/drawing/2014/main" val="2068899145"/>
                  </a:ext>
                </a:extLst>
              </a:tr>
            </a:tbl>
          </a:graphicData>
        </a:graphic>
      </p:graphicFrame>
      <p:pic>
        <p:nvPicPr>
          <p:cNvPr id="7" name="Picture 6" descr="Printed electronics and the Internet of Things (IoT) ">
            <a:extLst>
              <a:ext uri="{FF2B5EF4-FFF2-40B4-BE49-F238E27FC236}">
                <a16:creationId xmlns:a16="http://schemas.microsoft.com/office/drawing/2014/main" id="{4994D61B-F89C-0F45-514C-432EA95066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5" r="22776"/>
          <a:stretch/>
        </p:blipFill>
        <p:spPr bwMode="auto">
          <a:xfrm>
            <a:off x="216001" y="1522444"/>
            <a:ext cx="2639060" cy="1184742"/>
          </a:xfrm>
          <a:prstGeom prst="rect">
            <a:avLst/>
          </a:prstGeom>
          <a:noFill/>
          <a:ln>
            <a:noFill/>
          </a:ln>
        </p:spPr>
      </p:pic>
      <p:sp>
        <p:nvSpPr>
          <p:cNvPr id="9" name="TextBox 8">
            <a:extLst>
              <a:ext uri="{FF2B5EF4-FFF2-40B4-BE49-F238E27FC236}">
                <a16:creationId xmlns:a16="http://schemas.microsoft.com/office/drawing/2014/main" id="{5B85F480-8146-6313-13BB-A8119B8BB2E7}"/>
              </a:ext>
            </a:extLst>
          </p:cNvPr>
          <p:cNvSpPr txBox="1"/>
          <p:nvPr/>
        </p:nvSpPr>
        <p:spPr>
          <a:xfrm>
            <a:off x="216000" y="2669117"/>
            <a:ext cx="1793095"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 Shutterstock/</a:t>
            </a:r>
            <a:r>
              <a:rPr lang="en-GB" sz="900" i="1" dirty="0" err="1">
                <a:solidFill>
                  <a:schemeClr val="bg1"/>
                </a:solidFill>
                <a:effectLst/>
                <a:latin typeface="Arial" panose="020B0604020202020204" pitchFamily="34" charset="0"/>
                <a:ea typeface="Calibri" panose="020F0502020204030204" pitchFamily="34" charset="0"/>
              </a:rPr>
              <a:t>KPixMining</a:t>
            </a:r>
            <a:r>
              <a:rPr lang="en-GB" sz="900" i="1" dirty="0">
                <a:solidFill>
                  <a:schemeClr val="bg1"/>
                </a:solidFill>
                <a:effectLst/>
                <a:latin typeface="Arial" panose="020B0604020202020204" pitchFamily="34" charset="0"/>
                <a:ea typeface="Calibri" panose="020F0502020204030204" pitchFamily="34" charset="0"/>
              </a:rPr>
              <a:t> </a:t>
            </a:r>
            <a:endParaRPr lang="en-GB" sz="900" i="1" dirty="0">
              <a:solidFill>
                <a:schemeClr val="bg1"/>
              </a:solidFill>
            </a:endParaRPr>
          </a:p>
        </p:txBody>
      </p:sp>
      <p:pic>
        <p:nvPicPr>
          <p:cNvPr id="10" name="Picture 9" descr="Stretchable electronics - Holstcentre - Corporate website">
            <a:extLst>
              <a:ext uri="{FF2B5EF4-FFF2-40B4-BE49-F238E27FC236}">
                <a16:creationId xmlns:a16="http://schemas.microsoft.com/office/drawing/2014/main" id="{07F16A47-E795-3FB5-3435-344AF8BFE1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000" b="15052"/>
          <a:stretch/>
        </p:blipFill>
        <p:spPr bwMode="auto">
          <a:xfrm>
            <a:off x="216000" y="2899949"/>
            <a:ext cx="2639060" cy="149733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AEBED958-AB32-6F09-C66A-78CD2998C7AC}"/>
              </a:ext>
            </a:extLst>
          </p:cNvPr>
          <p:cNvSpPr txBox="1"/>
          <p:nvPr/>
        </p:nvSpPr>
        <p:spPr>
          <a:xfrm>
            <a:off x="215999" y="4359210"/>
            <a:ext cx="1793095" cy="230832"/>
          </a:xfrm>
          <a:prstGeom prst="rect">
            <a:avLst/>
          </a:prstGeom>
          <a:noFill/>
        </p:spPr>
        <p:txBody>
          <a:bodyPr wrap="square">
            <a:spAutoFit/>
          </a:bodyPr>
          <a:lstStyle/>
          <a:p>
            <a:r>
              <a:rPr lang="en-GB" sz="900" i="1" dirty="0">
                <a:solidFill>
                  <a:schemeClr val="bg1"/>
                </a:solidFill>
              </a:rPr>
              <a:t>©</a:t>
            </a:r>
            <a:r>
              <a:rPr lang="en-GB" sz="900" i="1" dirty="0">
                <a:solidFill>
                  <a:schemeClr val="bg1"/>
                </a:solidFill>
                <a:effectLst/>
                <a:latin typeface="Arial" panose="020B0604020202020204" pitchFamily="34" charset="0"/>
                <a:ea typeface="Calibri" panose="020F0502020204030204" pitchFamily="34" charset="0"/>
              </a:rPr>
              <a:t> Holst Centre</a:t>
            </a:r>
            <a:endParaRPr lang="en-GB" sz="900" i="1" dirty="0">
              <a:solidFill>
                <a:schemeClr val="bg1"/>
              </a:solidFill>
            </a:endParaRPr>
          </a:p>
        </p:txBody>
      </p:sp>
      <p:pic>
        <p:nvPicPr>
          <p:cNvPr id="12" name="Picture 11" descr="2ndPI_Promotional_SP_00924_16_9_1200px">
            <a:extLst>
              <a:ext uri="{FF2B5EF4-FFF2-40B4-BE49-F238E27FC236}">
                <a16:creationId xmlns:a16="http://schemas.microsoft.com/office/drawing/2014/main" id="{5C4923C3-7821-F540-71CF-E41211ACA8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99" y="4628111"/>
            <a:ext cx="2639060" cy="1481464"/>
          </a:xfrm>
          <a:prstGeom prst="rect">
            <a:avLst/>
          </a:prstGeom>
          <a:noFill/>
          <a:ln>
            <a:noFill/>
          </a:ln>
        </p:spPr>
      </p:pic>
      <p:sp>
        <p:nvSpPr>
          <p:cNvPr id="13" name="TextBox 12">
            <a:extLst>
              <a:ext uri="{FF2B5EF4-FFF2-40B4-BE49-F238E27FC236}">
                <a16:creationId xmlns:a16="http://schemas.microsoft.com/office/drawing/2014/main" id="{F93E054E-A62E-E888-E28B-F85200667F59}"/>
              </a:ext>
            </a:extLst>
          </p:cNvPr>
          <p:cNvSpPr txBox="1"/>
          <p:nvPr/>
        </p:nvSpPr>
        <p:spPr>
          <a:xfrm>
            <a:off x="1917892" y="6128432"/>
            <a:ext cx="1793095" cy="230832"/>
          </a:xfrm>
          <a:prstGeom prst="rect">
            <a:avLst/>
          </a:prstGeom>
          <a:noFill/>
        </p:spPr>
        <p:txBody>
          <a:bodyPr wrap="square">
            <a:spAutoFit/>
          </a:bodyPr>
          <a:lstStyle/>
          <a:p>
            <a:r>
              <a:rPr lang="en-GB" sz="900" i="1" dirty="0">
                <a:solidFill>
                  <a:schemeClr val="bg1"/>
                </a:solidFill>
              </a:rPr>
              <a:t>© </a:t>
            </a:r>
            <a:r>
              <a:rPr lang="en-GB" sz="900" i="1" dirty="0" err="1">
                <a:solidFill>
                  <a:schemeClr val="bg1"/>
                </a:solidFill>
                <a:effectLst/>
                <a:latin typeface="Arial" panose="020B0604020202020204" pitchFamily="34" charset="0"/>
                <a:ea typeface="Calibri" panose="020F0502020204030204" pitchFamily="34" charset="0"/>
              </a:rPr>
              <a:t>Elephantec</a:t>
            </a:r>
            <a:endParaRPr lang="en-GB" sz="900" i="1" dirty="0">
              <a:solidFill>
                <a:schemeClr val="bg1"/>
              </a:solidFill>
            </a:endParaRPr>
          </a:p>
        </p:txBody>
      </p:sp>
      <p:pic>
        <p:nvPicPr>
          <p:cNvPr id="3074" name="Picture 2" descr="Pragmatic Semiconductor re-invents the iconic processor that changed the  world - Pragmatic Semiconductor">
            <a:extLst>
              <a:ext uri="{FF2B5EF4-FFF2-40B4-BE49-F238E27FC236}">
                <a16:creationId xmlns:a16="http://schemas.microsoft.com/office/drawing/2014/main" id="{6D81CE75-8F1E-42B5-E9E5-5760190626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4980" y="982627"/>
            <a:ext cx="2226166" cy="1484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merican Semiconductor Is Taking A Step Towards U.S. Domestic Chip Packaging">
            <a:extLst>
              <a:ext uri="{FF2B5EF4-FFF2-40B4-BE49-F238E27FC236}">
                <a16:creationId xmlns:a16="http://schemas.microsoft.com/office/drawing/2014/main" id="{8BE543F1-F6A9-4E3B-7715-AE54AD3748F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3428" y="2625946"/>
            <a:ext cx="2072157" cy="1698319"/>
          </a:xfrm>
          <a:prstGeom prst="rect">
            <a:avLst/>
          </a:prstGeom>
          <a:noFill/>
          <a:ln>
            <a:noFill/>
          </a:ln>
        </p:spPr>
      </p:pic>
      <p:pic>
        <p:nvPicPr>
          <p:cNvPr id="3076" name="Picture 4" descr="IHT - world record breaking 72m long, multi layer flex circuit ">
            <a:extLst>
              <a:ext uri="{FF2B5EF4-FFF2-40B4-BE49-F238E27FC236}">
                <a16:creationId xmlns:a16="http://schemas.microsoft.com/office/drawing/2014/main" id="{997BE749-CE34-72C0-DE50-8B0EF2F3C9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0164" y="4547120"/>
            <a:ext cx="3093967" cy="16003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59385F6-0DFB-0AEA-5282-E67E060794C0}"/>
              </a:ext>
            </a:extLst>
          </p:cNvPr>
          <p:cNvSpPr txBox="1"/>
          <p:nvPr/>
        </p:nvSpPr>
        <p:spPr>
          <a:xfrm>
            <a:off x="8814549" y="6181564"/>
            <a:ext cx="3020502" cy="230832"/>
          </a:xfrm>
          <a:prstGeom prst="rect">
            <a:avLst/>
          </a:prstGeom>
          <a:noFill/>
        </p:spPr>
        <p:txBody>
          <a:bodyPr wrap="square">
            <a:spAutoFit/>
          </a:bodyPr>
          <a:lstStyle/>
          <a:p>
            <a:r>
              <a:rPr lang="en-GB" sz="900" i="1" dirty="0">
                <a:solidFill>
                  <a:schemeClr val="bg1"/>
                </a:solidFill>
              </a:rPr>
              <a:t>© </a:t>
            </a:r>
            <a:r>
              <a:rPr lang="en-GB" sz="900" i="1" dirty="0">
                <a:solidFill>
                  <a:schemeClr val="bg1"/>
                </a:solidFill>
                <a:effectLst/>
                <a:latin typeface="Arial" panose="020B0604020202020204" pitchFamily="34" charset="0"/>
                <a:ea typeface="Calibri" panose="020F0502020204030204" pitchFamily="34" charset="0"/>
              </a:rPr>
              <a:t>TrackWise | 72m long, multi-layer flex circuit</a:t>
            </a:r>
          </a:p>
        </p:txBody>
      </p:sp>
      <p:sp>
        <p:nvSpPr>
          <p:cNvPr id="18" name="TextBox 17">
            <a:extLst>
              <a:ext uri="{FF2B5EF4-FFF2-40B4-BE49-F238E27FC236}">
                <a16:creationId xmlns:a16="http://schemas.microsoft.com/office/drawing/2014/main" id="{D4A7104C-CC60-16B4-7A3F-AA4415FF7F4A}"/>
              </a:ext>
            </a:extLst>
          </p:cNvPr>
          <p:cNvSpPr txBox="1"/>
          <p:nvPr/>
        </p:nvSpPr>
        <p:spPr>
          <a:xfrm>
            <a:off x="8900164" y="4014263"/>
            <a:ext cx="1088879" cy="369332"/>
          </a:xfrm>
          <a:prstGeom prst="rect">
            <a:avLst/>
          </a:prstGeom>
          <a:noFill/>
        </p:spPr>
        <p:txBody>
          <a:bodyPr wrap="square">
            <a:spAutoFit/>
          </a:bodyPr>
          <a:lstStyle/>
          <a:p>
            <a:r>
              <a:rPr lang="en-GB" sz="900" i="1" dirty="0">
                <a:solidFill>
                  <a:schemeClr val="bg1"/>
                </a:solidFill>
              </a:rPr>
              <a:t>© </a:t>
            </a:r>
            <a:r>
              <a:rPr lang="en-GB" sz="900" i="1" dirty="0">
                <a:solidFill>
                  <a:schemeClr val="bg1"/>
                </a:solidFill>
                <a:effectLst/>
                <a:latin typeface="Arial" panose="020B0604020202020204" pitchFamily="34" charset="0"/>
                <a:ea typeface="Calibri" panose="020F0502020204030204" pitchFamily="34" charset="0"/>
              </a:rPr>
              <a:t>American Semiconductor</a:t>
            </a:r>
          </a:p>
        </p:txBody>
      </p:sp>
      <p:sp>
        <p:nvSpPr>
          <p:cNvPr id="19" name="TextBox 18">
            <a:extLst>
              <a:ext uri="{FF2B5EF4-FFF2-40B4-BE49-F238E27FC236}">
                <a16:creationId xmlns:a16="http://schemas.microsoft.com/office/drawing/2014/main" id="{FE5BCD79-F64F-E974-901A-6D18466FA234}"/>
              </a:ext>
            </a:extLst>
          </p:cNvPr>
          <p:cNvSpPr txBox="1"/>
          <p:nvPr/>
        </p:nvSpPr>
        <p:spPr>
          <a:xfrm>
            <a:off x="10971673" y="2253062"/>
            <a:ext cx="1753906" cy="230832"/>
          </a:xfrm>
          <a:prstGeom prst="rect">
            <a:avLst/>
          </a:prstGeom>
          <a:noFill/>
        </p:spPr>
        <p:txBody>
          <a:bodyPr wrap="square">
            <a:spAutoFit/>
          </a:bodyPr>
          <a:lstStyle/>
          <a:p>
            <a:r>
              <a:rPr lang="en-GB" sz="900" i="1" dirty="0">
                <a:solidFill>
                  <a:schemeClr val="bg1"/>
                </a:solidFill>
              </a:rPr>
              <a:t>© </a:t>
            </a:r>
            <a:r>
              <a:rPr lang="en-GB" sz="900" i="1" dirty="0">
                <a:solidFill>
                  <a:schemeClr val="bg1"/>
                </a:solidFill>
                <a:effectLst/>
                <a:latin typeface="Arial" panose="020B0604020202020204" pitchFamily="34" charset="0"/>
                <a:ea typeface="Calibri" panose="020F0502020204030204" pitchFamily="34" charset="0"/>
              </a:rPr>
              <a:t>Pragmatic</a:t>
            </a:r>
          </a:p>
        </p:txBody>
      </p:sp>
    </p:spTree>
    <p:extLst>
      <p:ext uri="{BB962C8B-B14F-4D97-AF65-F5344CB8AC3E}">
        <p14:creationId xmlns:p14="http://schemas.microsoft.com/office/powerpoint/2010/main" val="3484840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1DA8-D0F7-6A0B-4746-C87F665182AB}"/>
              </a:ext>
            </a:extLst>
          </p:cNvPr>
          <p:cNvSpPr>
            <a:spLocks noGrp="1"/>
          </p:cNvSpPr>
          <p:nvPr>
            <p:ph type="title"/>
          </p:nvPr>
        </p:nvSpPr>
        <p:spPr>
          <a:xfrm>
            <a:off x="216000" y="154800"/>
            <a:ext cx="11764799" cy="565200"/>
          </a:xfrm>
        </p:spPr>
        <p:txBody>
          <a:bodyPr/>
          <a:lstStyle/>
          <a:p>
            <a:pPr algn="ctr"/>
            <a:r>
              <a:rPr lang="en-GB" dirty="0"/>
              <a:t>OUTLINE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99D3B0-A4CF-EA2C-1E4A-9DDA9A4A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7200" y="3988792"/>
            <a:ext cx="11348113" cy="2441124"/>
          </a:xfrm>
          <a:prstGeom prst="rect">
            <a:avLst/>
          </a:prstGeom>
        </p:spPr>
      </p:pic>
      <p:sp>
        <p:nvSpPr>
          <p:cNvPr id="3" name="Content Placeholder 2">
            <a:extLst>
              <a:ext uri="{FF2B5EF4-FFF2-40B4-BE49-F238E27FC236}">
                <a16:creationId xmlns:a16="http://schemas.microsoft.com/office/drawing/2014/main" id="{81C65F1E-0EFC-214B-F0DA-5723A0458CF9}"/>
              </a:ext>
            </a:extLst>
          </p:cNvPr>
          <p:cNvSpPr>
            <a:spLocks noGrp="1"/>
          </p:cNvSpPr>
          <p:nvPr>
            <p:ph idx="1"/>
          </p:nvPr>
        </p:nvSpPr>
        <p:spPr>
          <a:xfrm>
            <a:off x="128388" y="895158"/>
            <a:ext cx="12005738" cy="5328000"/>
          </a:xfrm>
        </p:spPr>
        <p:txBody>
          <a:bodyPr numCol="2" spcCol="2160000"/>
          <a:lstStyle/>
          <a:p>
            <a:pPr algn="r">
              <a:lnSpc>
                <a:spcPct val="300000"/>
              </a:lnSpc>
              <a:buClr>
                <a:schemeClr val="bg1"/>
              </a:buClr>
            </a:pPr>
            <a:r>
              <a:rPr lang="en-GB" sz="2800" dirty="0"/>
              <a:t>Intro to AME</a:t>
            </a:r>
          </a:p>
          <a:p>
            <a:pPr algn="r">
              <a:lnSpc>
                <a:spcPct val="300000"/>
              </a:lnSpc>
              <a:buClr>
                <a:schemeClr val="bg1"/>
              </a:buClr>
            </a:pPr>
            <a:r>
              <a:rPr lang="en-GB" sz="2800" dirty="0">
                <a:solidFill>
                  <a:schemeClr val="bg1"/>
                </a:solidFill>
              </a:rPr>
              <a:t>ESA Vision for AME</a:t>
            </a:r>
          </a:p>
          <a:p>
            <a:pPr algn="r">
              <a:lnSpc>
                <a:spcPct val="300000"/>
              </a:lnSpc>
              <a:buClr>
                <a:schemeClr val="bg1"/>
              </a:buClr>
            </a:pPr>
            <a:r>
              <a:rPr lang="en-GB" sz="2800" dirty="0"/>
              <a:t>Technology Gaps</a:t>
            </a:r>
          </a:p>
          <a:p>
            <a:pPr marL="285747" indent="-285747">
              <a:lnSpc>
                <a:spcPct val="300000"/>
              </a:lnSpc>
              <a:buClr>
                <a:schemeClr val="bg1"/>
              </a:buClr>
              <a:buFont typeface="Wingdings" panose="05000000000000000000" pitchFamily="2" charset="2"/>
              <a:buChar char="v"/>
            </a:pPr>
            <a:endParaRPr lang="en-GB" sz="2800" dirty="0"/>
          </a:p>
          <a:p>
            <a:pPr>
              <a:lnSpc>
                <a:spcPct val="300000"/>
              </a:lnSpc>
              <a:buClr>
                <a:schemeClr val="bg1"/>
              </a:buClr>
            </a:pPr>
            <a:r>
              <a:rPr lang="en-GB" sz="2800" dirty="0"/>
              <a:t>Roadmap</a:t>
            </a:r>
          </a:p>
          <a:p>
            <a:pPr>
              <a:lnSpc>
                <a:spcPct val="300000"/>
              </a:lnSpc>
              <a:buClr>
                <a:schemeClr val="bg1"/>
              </a:buClr>
            </a:pPr>
            <a:r>
              <a:rPr lang="en-GB" sz="2800" dirty="0"/>
              <a:t>GSTP Compendium</a:t>
            </a:r>
          </a:p>
          <a:p>
            <a:pPr>
              <a:lnSpc>
                <a:spcPct val="300000"/>
              </a:lnSpc>
              <a:buClr>
                <a:schemeClr val="bg1"/>
              </a:buClr>
            </a:pPr>
            <a:r>
              <a:rPr lang="en-GB" sz="2800" dirty="0"/>
              <a:t>Conclusions</a:t>
            </a:r>
          </a:p>
          <a:p>
            <a:pPr>
              <a:lnSpc>
                <a:spcPct val="300000"/>
              </a:lnSpc>
              <a:buClr>
                <a:schemeClr val="bg1"/>
              </a:buClr>
            </a:pPr>
            <a:endParaRPr lang="en-GB" sz="2800" dirty="0"/>
          </a:p>
        </p:txBody>
      </p:sp>
      <p:sp>
        <p:nvSpPr>
          <p:cNvPr id="8" name="TextBox 7">
            <a:extLst>
              <a:ext uri="{FF2B5EF4-FFF2-40B4-BE49-F238E27FC236}">
                <a16:creationId xmlns:a16="http://schemas.microsoft.com/office/drawing/2014/main" id="{5C1525F5-B061-B81F-3404-99EED21607D8}"/>
              </a:ext>
            </a:extLst>
          </p:cNvPr>
          <p:cNvSpPr txBox="1"/>
          <p:nvPr/>
        </p:nvSpPr>
        <p:spPr>
          <a:xfrm>
            <a:off x="5039069"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01</a:t>
            </a:r>
          </a:p>
        </p:txBody>
      </p:sp>
      <p:sp>
        <p:nvSpPr>
          <p:cNvPr id="9" name="TextBox 8">
            <a:extLst>
              <a:ext uri="{FF2B5EF4-FFF2-40B4-BE49-F238E27FC236}">
                <a16:creationId xmlns:a16="http://schemas.microsoft.com/office/drawing/2014/main" id="{4A027E46-0095-7EFA-7726-B21DD428C148}"/>
              </a:ext>
            </a:extLst>
          </p:cNvPr>
          <p:cNvSpPr txBox="1"/>
          <p:nvPr/>
        </p:nvSpPr>
        <p:spPr>
          <a:xfrm>
            <a:off x="6232166" y="140681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04</a:t>
            </a:r>
          </a:p>
        </p:txBody>
      </p:sp>
      <p:sp>
        <p:nvSpPr>
          <p:cNvPr id="10" name="TextBox 9">
            <a:extLst>
              <a:ext uri="{FF2B5EF4-FFF2-40B4-BE49-F238E27FC236}">
                <a16:creationId xmlns:a16="http://schemas.microsoft.com/office/drawing/2014/main" id="{EE9DF478-97FB-FE9D-7983-F54C5F6CC421}"/>
              </a:ext>
            </a:extLst>
          </p:cNvPr>
          <p:cNvSpPr txBox="1"/>
          <p:nvPr/>
        </p:nvSpPr>
        <p:spPr>
          <a:xfrm>
            <a:off x="6232166" y="2755928"/>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05</a:t>
            </a:r>
          </a:p>
        </p:txBody>
      </p:sp>
      <p:sp>
        <p:nvSpPr>
          <p:cNvPr id="11" name="TextBox 10">
            <a:extLst>
              <a:ext uri="{FF2B5EF4-FFF2-40B4-BE49-F238E27FC236}">
                <a16:creationId xmlns:a16="http://schemas.microsoft.com/office/drawing/2014/main" id="{5E341BB5-A580-4287-39AF-4E664AFB3862}"/>
              </a:ext>
            </a:extLst>
          </p:cNvPr>
          <p:cNvSpPr txBox="1"/>
          <p:nvPr/>
        </p:nvSpPr>
        <p:spPr>
          <a:xfrm>
            <a:off x="5039068" y="2755928"/>
            <a:ext cx="954107" cy="923330"/>
          </a:xfrm>
          <a:prstGeom prst="rect">
            <a:avLst/>
          </a:prstGeom>
          <a:noFill/>
        </p:spPr>
        <p:txBody>
          <a:bodyPr wrap="none" rtlCol="0">
            <a:spAutoFit/>
          </a:bodyPr>
          <a:lstStyle/>
          <a:p>
            <a:pPr algn="l"/>
            <a:r>
              <a:rPr lang="en-GB" sz="5400" dirty="0">
                <a:solidFill>
                  <a:schemeClr val="bg1"/>
                </a:solidFill>
                <a:latin typeface="Arial" panose="020B0604020202020204" pitchFamily="34" charset="0"/>
                <a:ea typeface="MS PGothic" pitchFamily="34" charset="-128"/>
                <a:cs typeface="Arial" panose="020B0604020202020204" pitchFamily="34" charset="0"/>
              </a:rPr>
              <a:t>02</a:t>
            </a:r>
          </a:p>
        </p:txBody>
      </p:sp>
      <p:sp>
        <p:nvSpPr>
          <p:cNvPr id="12" name="TextBox 11">
            <a:extLst>
              <a:ext uri="{FF2B5EF4-FFF2-40B4-BE49-F238E27FC236}">
                <a16:creationId xmlns:a16="http://schemas.microsoft.com/office/drawing/2014/main" id="{5EBB788D-4322-19BA-C768-816ED7484967}"/>
              </a:ext>
            </a:extLst>
          </p:cNvPr>
          <p:cNvSpPr txBox="1"/>
          <p:nvPr/>
        </p:nvSpPr>
        <p:spPr>
          <a:xfrm>
            <a:off x="5039068"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03</a:t>
            </a:r>
          </a:p>
        </p:txBody>
      </p:sp>
      <p:sp>
        <p:nvSpPr>
          <p:cNvPr id="4" name="TextBox 3">
            <a:extLst>
              <a:ext uri="{FF2B5EF4-FFF2-40B4-BE49-F238E27FC236}">
                <a16:creationId xmlns:a16="http://schemas.microsoft.com/office/drawing/2014/main" id="{28F6B33C-0D44-A1B6-9252-AEBB3F126A96}"/>
              </a:ext>
            </a:extLst>
          </p:cNvPr>
          <p:cNvSpPr txBox="1"/>
          <p:nvPr/>
        </p:nvSpPr>
        <p:spPr>
          <a:xfrm>
            <a:off x="6232166" y="4124794"/>
            <a:ext cx="954107" cy="923330"/>
          </a:xfrm>
          <a:prstGeom prst="rect">
            <a:avLst/>
          </a:prstGeom>
          <a:noFill/>
        </p:spPr>
        <p:txBody>
          <a:bodyPr wrap="none" rtlCol="0">
            <a:spAutoFit/>
          </a:bodyPr>
          <a:lstStyle/>
          <a:p>
            <a:pPr algn="l"/>
            <a:r>
              <a:rPr lang="en-GB" sz="5400" dirty="0">
                <a:solidFill>
                  <a:srgbClr val="8197A6"/>
                </a:solidFill>
                <a:latin typeface="Arial" panose="020B0604020202020204" pitchFamily="34" charset="0"/>
                <a:ea typeface="MS PGothic" pitchFamily="34" charset="-128"/>
                <a:cs typeface="Arial" panose="020B0604020202020204" pitchFamily="34" charset="0"/>
              </a:rPr>
              <a:t>06</a:t>
            </a:r>
          </a:p>
        </p:txBody>
      </p:sp>
      <p:sp>
        <p:nvSpPr>
          <p:cNvPr id="5" name="Rectangle 4">
            <a:extLst>
              <a:ext uri="{FF2B5EF4-FFF2-40B4-BE49-F238E27FC236}">
                <a16:creationId xmlns:a16="http://schemas.microsoft.com/office/drawing/2014/main" id="{E1DC29D3-4231-700D-2995-8AB58B95A474}"/>
              </a:ext>
            </a:extLst>
          </p:cNvPr>
          <p:cNvSpPr/>
          <p:nvPr/>
        </p:nvSpPr>
        <p:spPr>
          <a:xfrm>
            <a:off x="1719471" y="2782069"/>
            <a:ext cx="4393199" cy="7987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5729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430F43E6-7FA8-2839-E698-1ABFA0D0329C}"/>
              </a:ext>
            </a:extLst>
          </p:cNvPr>
          <p:cNvPicPr>
            <a:picLocks noChangeAspect="1"/>
          </p:cNvPicPr>
          <p:nvPr/>
        </p:nvPicPr>
        <p:blipFill rotWithShape="1">
          <a:blip r:embed="rId3"/>
          <a:srcRect l="59388" t="27762" r="15688" b="41235"/>
          <a:stretch/>
        </p:blipFill>
        <p:spPr bwMode="auto">
          <a:xfrm>
            <a:off x="2913373" y="4540433"/>
            <a:ext cx="5295625" cy="176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a:extLst>
              <a:ext uri="{FF2B5EF4-FFF2-40B4-BE49-F238E27FC236}">
                <a16:creationId xmlns:a16="http://schemas.microsoft.com/office/drawing/2014/main" id="{3772A03B-D628-4FD9-59D0-4ADFA185C125}"/>
              </a:ext>
            </a:extLst>
          </p:cNvPr>
          <p:cNvSpPr>
            <a:spLocks noGrp="1"/>
          </p:cNvSpPr>
          <p:nvPr>
            <p:ph type="title"/>
          </p:nvPr>
        </p:nvSpPr>
        <p:spPr>
          <a:xfrm>
            <a:off x="215999" y="145012"/>
            <a:ext cx="10388409" cy="584775"/>
          </a:xfrm>
        </p:spPr>
        <p:txBody>
          <a:bodyPr/>
          <a:lstStyle/>
          <a:p>
            <a:pPr defTabSz="882030">
              <a:defRPr/>
            </a:pPr>
            <a:r>
              <a:rPr lang="en-GB" sz="3200" dirty="0"/>
              <a:t>TEC-ED Vision for AME</a:t>
            </a:r>
            <a:endParaRPr lang="en-GB" sz="3200" b="1" dirty="0">
              <a:solidFill>
                <a:schemeClr val="bg1"/>
              </a:solidFill>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434E94C2-5BE9-CD89-9C0D-0A4F81312DCE}"/>
              </a:ext>
            </a:extLst>
          </p:cNvPr>
          <p:cNvSpPr>
            <a:spLocks noGrp="1"/>
          </p:cNvSpPr>
          <p:nvPr>
            <p:ph idx="1"/>
          </p:nvPr>
        </p:nvSpPr>
        <p:spPr>
          <a:xfrm>
            <a:off x="1822255" y="982027"/>
            <a:ext cx="8751961" cy="5328000"/>
          </a:xfrm>
        </p:spPr>
        <p:txBody>
          <a:bodyPr/>
          <a:lstStyle/>
          <a:p>
            <a:pPr algn="ctr"/>
            <a:r>
              <a:rPr lang="en-GB" sz="1600" b="1" dirty="0">
                <a:solidFill>
                  <a:srgbClr val="6DCFF6"/>
                </a:solidFill>
              </a:rPr>
              <a:t>Introduce Advanced Manufactured Electronics (AME) to space</a:t>
            </a:r>
          </a:p>
          <a:p>
            <a:pPr algn="ctr"/>
            <a:r>
              <a:rPr lang="en-GB" sz="1600" dirty="0">
                <a:solidFill>
                  <a:schemeClr val="bg1"/>
                </a:solidFill>
              </a:rPr>
              <a:t>Building on TEC-M work on Advanced Manufacturing</a:t>
            </a:r>
          </a:p>
          <a:p>
            <a:pPr algn="ctr"/>
            <a:endParaRPr lang="en-GB" sz="1000" dirty="0">
              <a:solidFill>
                <a:schemeClr val="bg1"/>
              </a:solidFill>
            </a:endParaRPr>
          </a:p>
          <a:p>
            <a:pPr algn="ctr">
              <a:lnSpc>
                <a:spcPct val="100000"/>
              </a:lnSpc>
            </a:pPr>
            <a:r>
              <a:rPr lang="en-GB" sz="1600" dirty="0">
                <a:solidFill>
                  <a:schemeClr val="bg1"/>
                </a:solidFill>
              </a:rPr>
              <a:t>Facilitate the industrialization of AME techniques and </a:t>
            </a:r>
            <a:r>
              <a:rPr lang="en-GB" sz="1600" dirty="0">
                <a:solidFill>
                  <a:schemeClr val="bg1"/>
                </a:solidFill>
                <a:latin typeface="Arial"/>
                <a:ea typeface="Calibri" panose="020F0502020204030204" pitchFamily="34" charset="0"/>
                <a:cs typeface="Arial"/>
              </a:rPr>
              <a:t>the development of a</a:t>
            </a:r>
          </a:p>
          <a:p>
            <a:pPr algn="ctr">
              <a:lnSpc>
                <a:spcPct val="100000"/>
              </a:lnSpc>
            </a:pPr>
            <a:r>
              <a:rPr lang="en-GB" sz="1600" i="1" dirty="0">
                <a:solidFill>
                  <a:schemeClr val="bg1"/>
                </a:solidFill>
                <a:latin typeface="Arial" panose="020B0604020202020204" pitchFamily="34" charset="0"/>
                <a:ea typeface="Calibri" panose="020F0502020204030204" pitchFamily="34" charset="0"/>
              </a:rPr>
              <a:t>European, local, one-stop-shop supply chain</a:t>
            </a:r>
            <a:r>
              <a:rPr lang="en-GB" sz="1600" dirty="0">
                <a:solidFill>
                  <a:schemeClr val="bg1"/>
                </a:solidFill>
                <a:latin typeface="Arial" panose="020B0604020202020204" pitchFamily="34" charset="0"/>
                <a:ea typeface="Calibri" panose="020F0502020204030204" pitchFamily="34" charset="0"/>
              </a:rPr>
              <a:t> for</a:t>
            </a:r>
          </a:p>
          <a:p>
            <a:pPr algn="ctr">
              <a:lnSpc>
                <a:spcPct val="100000"/>
              </a:lnSpc>
            </a:pPr>
            <a:r>
              <a:rPr lang="en-GB" sz="1600" i="1" dirty="0">
                <a:solidFill>
                  <a:schemeClr val="bg1"/>
                </a:solidFill>
                <a:latin typeface="Arial" panose="020B0604020202020204" pitchFamily="34" charset="0"/>
                <a:ea typeface="Calibri" panose="020F0502020204030204" pitchFamily="34" charset="0"/>
              </a:rPr>
              <a:t>sustainable, agile, and digital manufacturing </a:t>
            </a:r>
            <a:r>
              <a:rPr lang="en-GB" sz="1600" dirty="0">
                <a:solidFill>
                  <a:schemeClr val="bg1"/>
                </a:solidFill>
                <a:latin typeface="Arial" panose="020B0604020202020204" pitchFamily="34" charset="0"/>
                <a:ea typeface="Calibri" panose="020F0502020204030204" pitchFamily="34" charset="0"/>
              </a:rPr>
              <a:t>of electronics and components.</a:t>
            </a:r>
            <a:endParaRPr lang="en-GB" sz="1600" dirty="0">
              <a:solidFill>
                <a:schemeClr val="bg1"/>
              </a:solidFill>
              <a:effectLst/>
              <a:latin typeface="Arial" panose="020B0604020202020204" pitchFamily="34" charset="0"/>
              <a:ea typeface="Calibri" panose="020F0502020204030204" pitchFamily="34" charset="0"/>
            </a:endParaRPr>
          </a:p>
          <a:p>
            <a:pPr algn="ctr"/>
            <a:endParaRPr lang="en-GB" sz="1000" dirty="0">
              <a:solidFill>
                <a:schemeClr val="bg1"/>
              </a:solidFill>
            </a:endParaRPr>
          </a:p>
          <a:p>
            <a:pPr algn="ctr"/>
            <a:endParaRPr lang="en-GB" sz="1050" dirty="0">
              <a:solidFill>
                <a:schemeClr val="bg1"/>
              </a:solidFill>
            </a:endParaRPr>
          </a:p>
        </p:txBody>
      </p:sp>
      <p:sp>
        <p:nvSpPr>
          <p:cNvPr id="7" name="TextBox 6">
            <a:extLst>
              <a:ext uri="{FF2B5EF4-FFF2-40B4-BE49-F238E27FC236}">
                <a16:creationId xmlns:a16="http://schemas.microsoft.com/office/drawing/2014/main" id="{D068E6B6-16F6-02B8-1F43-1DE71025C6CC}"/>
              </a:ext>
            </a:extLst>
          </p:cNvPr>
          <p:cNvSpPr txBox="1"/>
          <p:nvPr/>
        </p:nvSpPr>
        <p:spPr>
          <a:xfrm>
            <a:off x="2824352" y="6245520"/>
            <a:ext cx="1192955" cy="230832"/>
          </a:xfrm>
          <a:prstGeom prst="rect">
            <a:avLst/>
          </a:prstGeom>
          <a:noFill/>
        </p:spPr>
        <p:txBody>
          <a:bodyPr wrap="none" rtlCol="0">
            <a:spAutoFit/>
          </a:bodyPr>
          <a:lstStyle/>
          <a:p>
            <a:pPr algn="l"/>
            <a:r>
              <a:rPr lang="en-GB" sz="900" i="1" dirty="0">
                <a:solidFill>
                  <a:schemeClr val="bg1"/>
                </a:solidFill>
              </a:rPr>
              <a:t>©</a:t>
            </a:r>
            <a:r>
              <a:rPr lang="en-GB" sz="900" i="1" dirty="0">
                <a:solidFill>
                  <a:schemeClr val="bg1"/>
                </a:solidFill>
                <a:latin typeface="Arial" panose="020B0604020202020204" pitchFamily="34" charset="0"/>
                <a:ea typeface="MS PGothic" pitchFamily="34" charset="-128"/>
                <a:cs typeface="Arial" panose="020B0604020202020204" pitchFamily="34" charset="0"/>
              </a:rPr>
              <a:t>Nano Dimension</a:t>
            </a:r>
          </a:p>
        </p:txBody>
      </p:sp>
      <p:pic>
        <p:nvPicPr>
          <p:cNvPr id="5" name="Picture 10">
            <a:extLst>
              <a:ext uri="{FF2B5EF4-FFF2-40B4-BE49-F238E27FC236}">
                <a16:creationId xmlns:a16="http://schemas.microsoft.com/office/drawing/2014/main" id="{014212C2-B5EF-2839-5B6E-E8C5036B4C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32" t="18450" r="2475" b="6078"/>
          <a:stretch/>
        </p:blipFill>
        <p:spPr bwMode="auto">
          <a:xfrm>
            <a:off x="24119" y="951844"/>
            <a:ext cx="2580287" cy="3521547"/>
          </a:xfrm>
          <a:prstGeom prst="parallelogram">
            <a:avLst>
              <a:gd name="adj" fmla="val 19509"/>
            </a:avLst>
          </a:prstGeom>
          <a:noFill/>
          <a:extLst>
            <a:ext uri="{909E8E84-426E-40DD-AFC4-6F175D3DCCD1}">
              <a14:hiddenFill xmlns:a14="http://schemas.microsoft.com/office/drawing/2010/main">
                <a:solidFill>
                  <a:srgbClr val="FFFFFF"/>
                </a:solidFill>
              </a14:hiddenFill>
            </a:ext>
          </a:extLst>
        </p:spPr>
      </p:pic>
      <p:pic>
        <p:nvPicPr>
          <p:cNvPr id="9" name="Picture 8" descr="Astronauts working on a space station&#10;&#10;Description automatically generated">
            <a:extLst>
              <a:ext uri="{FF2B5EF4-FFF2-40B4-BE49-F238E27FC236}">
                <a16:creationId xmlns:a16="http://schemas.microsoft.com/office/drawing/2014/main" id="{74E7F651-2CE0-252E-F42E-CCC169F54B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8593" y="4026462"/>
            <a:ext cx="3297601" cy="2198400"/>
          </a:xfrm>
          <a:prstGeom prst="rect">
            <a:avLst/>
          </a:prstGeom>
          <a:noFill/>
          <a:ln>
            <a:noFill/>
          </a:ln>
        </p:spPr>
      </p:pic>
      <p:sp>
        <p:nvSpPr>
          <p:cNvPr id="11" name="TextBox 10">
            <a:extLst>
              <a:ext uri="{FF2B5EF4-FFF2-40B4-BE49-F238E27FC236}">
                <a16:creationId xmlns:a16="http://schemas.microsoft.com/office/drawing/2014/main" id="{637C4F93-691C-0949-C300-D3BA275C7E20}"/>
              </a:ext>
            </a:extLst>
          </p:cNvPr>
          <p:cNvSpPr txBox="1"/>
          <p:nvPr/>
        </p:nvSpPr>
        <p:spPr>
          <a:xfrm>
            <a:off x="8208999" y="6194611"/>
            <a:ext cx="3676790" cy="230832"/>
          </a:xfrm>
          <a:prstGeom prst="rect">
            <a:avLst/>
          </a:prstGeom>
          <a:noFill/>
        </p:spPr>
        <p:txBody>
          <a:bodyPr wrap="square">
            <a:spAutoFit/>
          </a:bodyPr>
          <a:lstStyle/>
          <a:p>
            <a:r>
              <a:rPr lang="en-GB" sz="900" i="1" dirty="0">
                <a:solidFill>
                  <a:schemeClr val="bg1"/>
                </a:solidFill>
                <a:effectLst/>
                <a:latin typeface="Arial" panose="020B0604020202020204" pitchFamily="34" charset="0"/>
                <a:ea typeface="Calibri" panose="020F0502020204030204" pitchFamily="34" charset="0"/>
              </a:rPr>
              <a:t>Installation of roll-out solar arrays on the ISS - </a:t>
            </a:r>
            <a:r>
              <a:rPr lang="en-GB" sz="900" i="1" dirty="0">
                <a:solidFill>
                  <a:schemeClr val="bg1"/>
                </a:solidFill>
              </a:rPr>
              <a:t>©</a:t>
            </a:r>
            <a:r>
              <a:rPr lang="en-GB" sz="900" i="1" dirty="0">
                <a:solidFill>
                  <a:schemeClr val="bg1"/>
                </a:solidFill>
                <a:latin typeface="Arial" panose="020B0604020202020204" pitchFamily="34" charset="0"/>
              </a:rPr>
              <a:t>NASA/ESA</a:t>
            </a:r>
            <a:endParaRPr lang="en-GB" sz="900" i="1" dirty="0">
              <a:solidFill>
                <a:schemeClr val="bg1"/>
              </a:solidFill>
            </a:endParaRPr>
          </a:p>
        </p:txBody>
      </p:sp>
      <p:pic>
        <p:nvPicPr>
          <p:cNvPr id="15" name="Picture 14" descr="undefined">
            <a:extLst>
              <a:ext uri="{FF2B5EF4-FFF2-40B4-BE49-F238E27FC236}">
                <a16:creationId xmlns:a16="http://schemas.microsoft.com/office/drawing/2014/main" id="{94467437-6610-EDAA-28A3-7A0192EF68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41539">
            <a:off x="9520269" y="1083044"/>
            <a:ext cx="2984256" cy="3629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BC385B-7709-2489-75EF-DE7223338B4C}"/>
              </a:ext>
            </a:extLst>
          </p:cNvPr>
          <p:cNvSpPr txBox="1"/>
          <p:nvPr/>
        </p:nvSpPr>
        <p:spPr>
          <a:xfrm>
            <a:off x="-4710" y="6228544"/>
            <a:ext cx="2829062" cy="230832"/>
          </a:xfrm>
          <a:prstGeom prst="rect">
            <a:avLst/>
          </a:prstGeom>
          <a:noFill/>
        </p:spPr>
        <p:txBody>
          <a:bodyPr wrap="square">
            <a:spAutoFit/>
          </a:bodyPr>
          <a:lstStyle/>
          <a:p>
            <a:r>
              <a:rPr lang="en-GB" sz="900" i="1" dirty="0">
                <a:solidFill>
                  <a:schemeClr val="bg1"/>
                </a:solidFill>
              </a:rPr>
              <a:t>©</a:t>
            </a:r>
            <a:r>
              <a:rPr lang="en-GB" sz="900" i="1" dirty="0" err="1">
                <a:solidFill>
                  <a:schemeClr val="bg1"/>
                </a:solidFill>
                <a:effectLst/>
                <a:latin typeface="Arial" panose="020B0604020202020204" pitchFamily="34" charset="0"/>
                <a:ea typeface="Calibri" panose="020F0502020204030204" pitchFamily="34" charset="0"/>
              </a:rPr>
              <a:t>Elephantec</a:t>
            </a:r>
            <a:endParaRPr lang="en-GB" sz="900" i="1" dirty="0">
              <a:solidFill>
                <a:schemeClr val="bg1"/>
              </a:solidFill>
            </a:endParaRPr>
          </a:p>
        </p:txBody>
      </p:sp>
      <p:sp>
        <p:nvSpPr>
          <p:cNvPr id="10" name="Content Placeholder 2">
            <a:extLst>
              <a:ext uri="{FF2B5EF4-FFF2-40B4-BE49-F238E27FC236}">
                <a16:creationId xmlns:a16="http://schemas.microsoft.com/office/drawing/2014/main" id="{38F9C0DC-A02A-C7F6-7B90-A684252CB194}"/>
              </a:ext>
            </a:extLst>
          </p:cNvPr>
          <p:cNvSpPr txBox="1">
            <a:spLocks/>
          </p:cNvSpPr>
          <p:nvPr/>
        </p:nvSpPr>
        <p:spPr bwMode="auto">
          <a:xfrm>
            <a:off x="2702548" y="2866206"/>
            <a:ext cx="7901860" cy="112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2"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0"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02"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42"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590"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02"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14"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26" indent="-404261"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lnSpc>
                <a:spcPct val="100000"/>
              </a:lnSpc>
              <a:buFont typeface="Arial" panose="020B0604020202020204" pitchFamily="34" charset="0"/>
              <a:buChar char="•"/>
            </a:pPr>
            <a:r>
              <a:rPr lang="en-GB" sz="1400" kern="0" dirty="0">
                <a:solidFill>
                  <a:srgbClr val="6DCFF6"/>
                </a:solidFill>
                <a:latin typeface="Arial"/>
                <a:cs typeface="Arial"/>
              </a:rPr>
              <a:t>Digital Manufacturing</a:t>
            </a: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On-demand Production</a:t>
            </a: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European Supply Chain</a:t>
            </a: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Cost Reduction</a:t>
            </a:r>
          </a:p>
          <a:p>
            <a:pPr marL="285750" indent="-285750">
              <a:lnSpc>
                <a:spcPct val="100000"/>
              </a:lnSpc>
              <a:buFont typeface="Arial" panose="020B0604020202020204" pitchFamily="34" charset="0"/>
              <a:buChar char="•"/>
            </a:pPr>
            <a:endParaRPr lang="en-GB" sz="1400" kern="0" dirty="0">
              <a:solidFill>
                <a:srgbClr val="6DCFF6"/>
              </a:solidFill>
              <a:latin typeface="Arial"/>
              <a:cs typeface="Arial"/>
            </a:endParaRPr>
          </a:p>
          <a:p>
            <a:pPr marL="285750" indent="-285750">
              <a:lnSpc>
                <a:spcPct val="100000"/>
              </a:lnSpc>
              <a:buFont typeface="Arial" panose="020B0604020202020204" pitchFamily="34" charset="0"/>
              <a:buChar char="•"/>
            </a:pPr>
            <a:endParaRPr lang="en-GB" sz="1400" kern="0" dirty="0">
              <a:solidFill>
                <a:srgbClr val="6DCFF6"/>
              </a:solidFill>
              <a:latin typeface="Arial"/>
              <a:cs typeface="Arial"/>
            </a:endParaRP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Weight/Volume Optimization</a:t>
            </a: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Sustainability</a:t>
            </a:r>
            <a:endParaRPr lang="en-GB" sz="1400" kern="0" dirty="0">
              <a:solidFill>
                <a:srgbClr val="6DCFF6"/>
              </a:solidFill>
            </a:endParaRP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Miniaturization</a:t>
            </a:r>
          </a:p>
          <a:p>
            <a:pPr marL="285750" indent="-285750">
              <a:lnSpc>
                <a:spcPct val="100000"/>
              </a:lnSpc>
              <a:buFont typeface="Arial" panose="020B0604020202020204" pitchFamily="34" charset="0"/>
              <a:buChar char="•"/>
            </a:pPr>
            <a:r>
              <a:rPr lang="en-GB" sz="1400" kern="0" dirty="0">
                <a:solidFill>
                  <a:srgbClr val="6DCFF6"/>
                </a:solidFill>
                <a:latin typeface="Arial"/>
                <a:cs typeface="Arial"/>
              </a:rPr>
              <a:t>Simpler Packaging and Monolithic Integration</a:t>
            </a:r>
          </a:p>
          <a:p>
            <a:pPr>
              <a:lnSpc>
                <a:spcPct val="100000"/>
              </a:lnSpc>
            </a:pPr>
            <a:endParaRPr lang="en-GB" sz="1400" kern="0" dirty="0"/>
          </a:p>
        </p:txBody>
      </p:sp>
      <p:sp>
        <p:nvSpPr>
          <p:cNvPr id="16" name="TextBox 15">
            <a:extLst>
              <a:ext uri="{FF2B5EF4-FFF2-40B4-BE49-F238E27FC236}">
                <a16:creationId xmlns:a16="http://schemas.microsoft.com/office/drawing/2014/main" id="{8AFBE1F1-DE1A-61AE-03FD-647D26FB6530}"/>
              </a:ext>
            </a:extLst>
          </p:cNvPr>
          <p:cNvSpPr txBox="1"/>
          <p:nvPr/>
        </p:nvSpPr>
        <p:spPr>
          <a:xfrm>
            <a:off x="-41846" y="4248519"/>
            <a:ext cx="3676790" cy="230832"/>
          </a:xfrm>
          <a:prstGeom prst="rect">
            <a:avLst/>
          </a:prstGeom>
          <a:noFill/>
        </p:spPr>
        <p:txBody>
          <a:bodyPr wrap="square">
            <a:spAutoFit/>
          </a:bodyPr>
          <a:lstStyle/>
          <a:p>
            <a:r>
              <a:rPr lang="en-GB" sz="900" i="1" dirty="0">
                <a:solidFill>
                  <a:schemeClr val="bg1"/>
                </a:solidFill>
              </a:rPr>
              <a:t>©</a:t>
            </a:r>
            <a:r>
              <a:rPr lang="en-GB" sz="700" i="1" dirty="0">
                <a:solidFill>
                  <a:schemeClr val="bg1"/>
                </a:solidFill>
              </a:rPr>
              <a:t>NASA</a:t>
            </a:r>
            <a:endParaRPr lang="en-GB" sz="900" i="1" dirty="0">
              <a:solidFill>
                <a:schemeClr val="bg1"/>
              </a:solidFill>
            </a:endParaRPr>
          </a:p>
        </p:txBody>
      </p:sp>
      <p:pic>
        <p:nvPicPr>
          <p:cNvPr id="4" name="Picture 3" descr="A hand in a glove holding a small chip&#10;&#10;Description automatically generated">
            <a:extLst>
              <a:ext uri="{FF2B5EF4-FFF2-40B4-BE49-F238E27FC236}">
                <a16:creationId xmlns:a16="http://schemas.microsoft.com/office/drawing/2014/main" id="{56DA8FCA-4B9A-13E4-CF53-DE55A605D4D9}"/>
              </a:ext>
            </a:extLst>
          </p:cNvPr>
          <p:cNvPicPr>
            <a:picLocks noChangeAspect="1"/>
          </p:cNvPicPr>
          <p:nvPr/>
        </p:nvPicPr>
        <p:blipFill rotWithShape="1">
          <a:blip r:embed="rId7"/>
          <a:srcRect b="10196"/>
          <a:stretch/>
        </p:blipFill>
        <p:spPr>
          <a:xfrm flipH="1">
            <a:off x="-4710" y="4235981"/>
            <a:ext cx="3188664" cy="2192143"/>
          </a:xfrm>
          <a:prstGeom prst="rect">
            <a:avLst/>
          </a:prstGeom>
        </p:spPr>
      </p:pic>
    </p:spTree>
    <p:extLst>
      <p:ext uri="{BB962C8B-B14F-4D97-AF65-F5344CB8AC3E}">
        <p14:creationId xmlns:p14="http://schemas.microsoft.com/office/powerpoint/2010/main" val="1717652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1.8|2"/>
</p:tagLst>
</file>

<file path=ppt/tags/tag2.xml><?xml version="1.0" encoding="utf-8"?>
<p:tagLst xmlns:a="http://schemas.openxmlformats.org/drawingml/2006/main" xmlns:r="http://schemas.openxmlformats.org/officeDocument/2006/relationships" xmlns:p="http://schemas.openxmlformats.org/presentationml/2006/main">
  <p:tag name="TIMING" val="|1.7|0.8|0.5|7.8|1.4"/>
</p:tagLst>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5.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6.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7.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3B505F0AAF8854BA7D2674B04F786C6" ma:contentTypeVersion="6" ma:contentTypeDescription="Create a new document." ma:contentTypeScope="" ma:versionID="0a9a67665d95953682270a56ef237d6d">
  <xsd:schema xmlns:xsd="http://www.w3.org/2001/XMLSchema" xmlns:xs="http://www.w3.org/2001/XMLSchema" xmlns:p="http://schemas.microsoft.com/office/2006/metadata/properties" xmlns:ns1="http://schemas.microsoft.com/sharepoint/v3" xmlns:ns2="f56811fa-b606-4f2e-bb30-f06042c05933" targetNamespace="http://schemas.microsoft.com/office/2006/metadata/properties" ma:root="true" ma:fieldsID="4a65544b1edf5d5962745fcf9921f865" ns1:_="" ns2:_="">
    <xsd:import namespace="http://schemas.microsoft.com/sharepoint/v3"/>
    <xsd:import namespace="f56811fa-b606-4f2e-bb30-f06042c0593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811fa-b606-4f2e-bb30-f06042c059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B52521C2-6AF0-4C1D-BC70-58B76A6F6816}"/>
</file>

<file path=customXml/itemProps3.xml><?xml version="1.0" encoding="utf-8"?>
<ds:datastoreItem xmlns:ds="http://schemas.openxmlformats.org/officeDocument/2006/customXml" ds:itemID="{8E22279E-2C4C-4C93-8498-455A58D1433E}">
  <ds:schemaRefs>
    <ds:schemaRef ds:uri="http://purl.org/dc/elements/1.1/"/>
    <ds:schemaRef ds:uri="http://schemas.microsoft.com/office/2006/documentManagement/types"/>
    <ds:schemaRef ds:uri="http://www.w3.org/XML/1998/namespace"/>
    <ds:schemaRef ds:uri="http://schemas.microsoft.com/sharepoint/v3/fields"/>
    <ds:schemaRef ds:uri="ddc99d1b-0883-4f2c-a8e6-6d8ebaa0e5d6"/>
    <ds:schemaRef ds:uri="http://schemas.microsoft.com/office/2006/metadata/properties"/>
    <ds:schemaRef ds:uri="http://schemas.microsoft.com/sharepoint/v4"/>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11386</TotalTime>
  <Words>1756</Words>
  <Application>Microsoft Office PowerPoint</Application>
  <PresentationFormat>Custom</PresentationFormat>
  <Paragraphs>298</Paragraphs>
  <Slides>29</Slides>
  <Notes>10</Notes>
  <HiddenSlides>0</HiddenSlides>
  <MMClips>1</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ESA_Presentation_DARK</vt:lpstr>
      <vt:lpstr>ESA_Presentation_DARK_BG</vt:lpstr>
      <vt:lpstr>ESA_Presentation_CLEAR</vt:lpstr>
      <vt:lpstr>ESA_Presentation_CLEAR_BG</vt:lpstr>
      <vt:lpstr>1_ESA_Presentation_DARK</vt:lpstr>
      <vt:lpstr>2_ESA_Presentation_DARK</vt:lpstr>
      <vt:lpstr>1_ESA_Presentation_CLEAR</vt:lpstr>
      <vt:lpstr>PowerPoint Presentation</vt:lpstr>
      <vt:lpstr>PowerPoint Presentation</vt:lpstr>
      <vt:lpstr>OUTLINE</vt:lpstr>
      <vt:lpstr>OUTLINE</vt:lpstr>
      <vt:lpstr>Advanced Manufacturing of Electronics (AME)</vt:lpstr>
      <vt:lpstr>Advanced Manufacturing of Electronics (AME)</vt:lpstr>
      <vt:lpstr>Advanced Manufacturing of Electronics (AME)</vt:lpstr>
      <vt:lpstr>OUTLINE</vt:lpstr>
      <vt:lpstr>TEC-ED Vision for AME</vt:lpstr>
      <vt:lpstr>PowerPoint Presentation</vt:lpstr>
      <vt:lpstr>MOTIVATIONS FOR AME FOR SPACE</vt:lpstr>
      <vt:lpstr>INNOVATIVE CONCEPTS</vt:lpstr>
      <vt:lpstr>INNOVATIVE CONCEPTS</vt:lpstr>
      <vt:lpstr>PowerPoint Presentation</vt:lpstr>
      <vt:lpstr>AME aligns with ESA’s Technology targets…</vt:lpstr>
      <vt:lpstr>… and with ESA Green Agenda (EGA)</vt:lpstr>
      <vt:lpstr>OUTLINE</vt:lpstr>
      <vt:lpstr>TECHNOLOGY GAPS</vt:lpstr>
      <vt:lpstr>OUTLINE</vt:lpstr>
      <vt:lpstr>Priority areas of applications</vt:lpstr>
      <vt:lpstr>Priority areas of applications – Small Satellites</vt:lpstr>
      <vt:lpstr>AME ROADMAP</vt:lpstr>
      <vt:lpstr>OUTLINE</vt:lpstr>
      <vt:lpstr>RUNNING AND RECOMMENDED AME ACTIVITIES</vt:lpstr>
      <vt:lpstr>AME GSTP COMPENDIUM DRAFT</vt:lpstr>
      <vt:lpstr>OUTLINE</vt:lpstr>
      <vt:lpstr>CONCLUSIONS</vt:lpstr>
      <vt:lpstr>ESA AME WORKSHOP ON AME</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Manufacturing of EEE components</dc:title>
  <dc:subject>Advanced Manufacturing of EEE components</dc:subject>
  <dc:creator>Dr Rita Palumbo</dc:creator>
  <cp:keywords/>
  <dc:description/>
  <cp:lastModifiedBy>Rita Palumbo</cp:lastModifiedBy>
  <cp:revision>6</cp:revision>
  <cp:lastPrinted>2008-08-26T16:26:23Z</cp:lastPrinted>
  <dcterms:created xsi:type="dcterms:W3CDTF">2023-09-11T08:16:41Z</dcterms:created>
  <dcterms:modified xsi:type="dcterms:W3CDTF">2024-10-21T10:13:06Z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Dr Rita Palumbo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0x010100A3B505F0AAF8854BA7D2674B04F786C6</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ESA ECSAT</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ESA ECSAT</vt:lpwstr>
  </property>
  <property fmtid="{D5CDD505-2E9C-101B-9397-08002B2CF9AE}" pid="24" name="bmsAddress">
    <vt:lpwstr>Fermi Avenue - Harwell Campus - Didcot - Oxfordshire OX11 0FD - United Kingdom</vt:lpwstr>
  </property>
  <property fmtid="{D5CDD505-2E9C-101B-9397-08002B2CF9AE}" pid="25" name="bmsPlace">
    <vt:lpwstr>Didcot</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2023-09-21T23:00:00Z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